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04" r:id="rId1"/>
  </p:sldMasterIdLst>
  <p:notesMasterIdLst>
    <p:notesMasterId r:id="rId35"/>
  </p:notesMasterIdLst>
  <p:handoutMasterIdLst>
    <p:handoutMasterId r:id="rId36"/>
  </p:handoutMasterIdLst>
  <p:sldIdLst>
    <p:sldId id="256" r:id="rId2"/>
    <p:sldId id="345" r:id="rId3"/>
    <p:sldId id="360" r:id="rId4"/>
    <p:sldId id="321" r:id="rId5"/>
    <p:sldId id="282" r:id="rId6"/>
    <p:sldId id="349" r:id="rId7"/>
    <p:sldId id="342" r:id="rId8"/>
    <p:sldId id="331" r:id="rId9"/>
    <p:sldId id="337" r:id="rId10"/>
    <p:sldId id="359" r:id="rId11"/>
    <p:sldId id="358" r:id="rId12"/>
    <p:sldId id="338" r:id="rId13"/>
    <p:sldId id="332" r:id="rId14"/>
    <p:sldId id="356" r:id="rId15"/>
    <p:sldId id="339" r:id="rId16"/>
    <p:sldId id="327" r:id="rId17"/>
    <p:sldId id="335" r:id="rId18"/>
    <p:sldId id="328" r:id="rId19"/>
    <p:sldId id="352" r:id="rId20"/>
    <p:sldId id="357" r:id="rId21"/>
    <p:sldId id="354" r:id="rId22"/>
    <p:sldId id="343" r:id="rId23"/>
    <p:sldId id="361" r:id="rId24"/>
    <p:sldId id="346" r:id="rId25"/>
    <p:sldId id="348" r:id="rId26"/>
    <p:sldId id="347" r:id="rId27"/>
    <p:sldId id="353" r:id="rId28"/>
    <p:sldId id="344" r:id="rId29"/>
    <p:sldId id="341" r:id="rId30"/>
    <p:sldId id="350" r:id="rId31"/>
    <p:sldId id="351" r:id="rId32"/>
    <p:sldId id="326" r:id="rId33"/>
    <p:sldId id="355" r:id="rId34"/>
  </p:sldIdLst>
  <p:sldSz cx="9144000" cy="6858000" type="screen4x3"/>
  <p:notesSz cx="6858000" cy="9144000"/>
  <p:custShowLst>
    <p:custShow name="10 Minutes for Sally" id="0">
      <p:sldLst>
        <p:sld r:id="rId2"/>
        <p:sld r:id="rId5"/>
        <p:sld r:id="rId6"/>
        <p:sld r:id="rId30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99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4633" autoAdjust="0"/>
  </p:normalViewPr>
  <p:slideViewPr>
    <p:cSldViewPr>
      <p:cViewPr varScale="1">
        <p:scale>
          <a:sx n="64" d="100"/>
          <a:sy n="64" d="100"/>
        </p:scale>
        <p:origin x="-1188" y="-102"/>
      </p:cViewPr>
      <p:guideLst>
        <p:guide orient="horz" pos="2160"/>
        <p:guide pos="432"/>
      </p:guideLst>
    </p:cSldViewPr>
  </p:slideViewPr>
  <p:outlineViewPr>
    <p:cViewPr>
      <p:scale>
        <a:sx n="33" d="100"/>
        <a:sy n="33" d="100"/>
      </p:scale>
      <p:origin x="0" y="87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66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6C8D904-74F6-4E96-88FD-BAE179A88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E19A88D3-B655-42F1-9E44-5366ED5D2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A0FAF-FC04-4271-813F-06EA5B772BC6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5BA8E-BA31-46D5-B01E-636A0543D4E2}" type="slidenum">
              <a:rPr lang="en-US" smtClean="0">
                <a:latin typeface="Times New Roman" pitchFamily="18" charset="0"/>
              </a:rPr>
              <a:pPr/>
              <a:t>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9EE72-9EEC-4221-97CE-BAC0643C8193}" type="slidenum">
              <a:rPr lang="en-US" smtClean="0">
                <a:latin typeface="Times New Roman" pitchFamily="18" charset="0"/>
              </a:rPr>
              <a:pPr/>
              <a:t>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A88D3-B655-42F1-9E44-5366ED5D227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BABB6-9FB5-4876-A22D-E61F75A58BD4}" type="slidenum">
              <a:rPr lang="en-US" smtClean="0">
                <a:latin typeface="Times New Roman" pitchFamily="18" charset="0"/>
              </a:rPr>
              <a:pPr/>
              <a:t>29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633714-D8E2-4BCF-A366-7357C070B985}" type="slidenum">
              <a:rPr lang="en-US" smtClean="0">
                <a:latin typeface="Times New Roman" pitchFamily="18" charset="0"/>
              </a:rPr>
              <a:pPr/>
              <a:t>32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879241-81EE-4A8F-88BD-D98B5B614C54}" type="slidenum">
              <a:rPr lang="en-US" smtClean="0">
                <a:latin typeface="Times New Roman" pitchFamily="18" charset="0"/>
              </a:rPr>
              <a:pPr/>
              <a:t>33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19230-0BA2-4FA7-B9CB-27FAC3D4CC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E6A4C2-37F8-40F7-B881-D5E5AD9C68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694DE2-F104-4E02-A477-6AF3808287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AE645-94B7-4395-B84B-CDF62F175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56C20-8528-4662-8C46-2D16059C9A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4A1E1-6B3E-4DAF-8FC3-704EDD738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01D3C-DF4D-46A9-85D5-7403322A34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32B5A-F8BB-40C5-8014-BAD0F99A17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1D8DC2-A9C9-46B6-A540-469D3E603C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F9C6D-E023-497F-99CF-E6488B858C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2DAB-A440-43BD-93EF-23A57BAEA5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E09AE-042F-4D8A-AF66-C57C5731D2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4D07C2-A1A8-4651-81D3-19947C3D3D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  <p:sldLayoutId id="2147484716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rtrades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andscapeontario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ortrades.com/" TargetMode="Externa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slide 01.jpg"/>
          <p:cNvPicPr>
            <a:picLocks noChangeAspect="1"/>
          </p:cNvPicPr>
          <p:nvPr/>
        </p:nvPicPr>
        <p:blipFill>
          <a:blip r:embed="rId3" cstate="print">
            <a:lum bright="-6000" contrast="16000"/>
          </a:blip>
          <a:srcRect/>
          <a:stretch>
            <a:fillRect/>
          </a:stretch>
        </p:blipFill>
        <p:spPr bwMode="auto">
          <a:xfrm>
            <a:off x="0" y="0"/>
            <a:ext cx="9144000" cy="73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Hardscape</a:t>
            </a: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 Installation </a:t>
            </a:r>
            <a:b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</a:b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and </a:t>
            </a:r>
            <a:r>
              <a:rPr lang="en-US" sz="2800" b="1" dirty="0" err="1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Softscape</a:t>
            </a: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 Installation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3121890" cy="3140926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362200"/>
            <a:ext cx="4978400" cy="37338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Equal 4"/>
          <p:cNvSpPr/>
          <p:nvPr/>
        </p:nvSpPr>
        <p:spPr>
          <a:xfrm>
            <a:off x="3048000" y="3429000"/>
            <a:ext cx="914400" cy="914400"/>
          </a:xfrm>
          <a:prstGeom prst="mathEqual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Commercial / Industrial / Residential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8196" name="Picture 4" descr="U:\Awards of Excellence Winners\Awards 2010\maintenance for production\Multi Res Main under 2 acres\BlueStone Properties - 520 Talbot Street\001399.photo.00.1254747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52600"/>
            <a:ext cx="3505200" cy="4324071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7" name="Picture 5" descr="U:\Awards of Excellence Winners\Awards 2010\maintenance for production\Priv Res Main 1 acre or more\Boffo Landscaping Inc - Lamannas Magna Estates Residence\001332.plaq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019287"/>
            <a:ext cx="4216572" cy="3162313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Retail Garden Centre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4648200" cy="348615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429000"/>
            <a:ext cx="4495800" cy="2997199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Landscape Maintenance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752600"/>
            <a:ext cx="3429000" cy="45720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133600"/>
            <a:ext cx="3860800" cy="28956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Grounds Management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9218" name="Picture 2" descr="U:\Awards of Excellence Winners\Awards 2010\maintenance for production\Multi Res Main under 2 acres\BlueStone Properties - 520 Talbot Street\001399.pla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581400"/>
            <a:ext cx="4420599" cy="2947987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U:\Awards of Excellence Winners\Awards 2010\maintenance for production\Corp Build Main under 2 acres\BlueStone Properties - Dufferin Corporate Centre\001394.photo.00.1254746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00200"/>
            <a:ext cx="4650415" cy="3101246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2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Snow Removal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1981200" cy="1830092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676400"/>
            <a:ext cx="2438400" cy="24384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4343400"/>
            <a:ext cx="3457575" cy="22860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752600"/>
            <a:ext cx="2057400" cy="2111542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638800" y="47244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othic720 BT" pitchFamily="34" charset="0"/>
              </a:rPr>
              <a:t>Snow removal </a:t>
            </a:r>
            <a:br>
              <a:rPr lang="en-US" dirty="0" smtClean="0">
                <a:latin typeface="Gothic720 BT" pitchFamily="34" charset="0"/>
              </a:rPr>
            </a:br>
            <a:r>
              <a:rPr lang="en-US" dirty="0" smtClean="0">
                <a:latin typeface="Gothic720 BT" pitchFamily="34" charset="0"/>
              </a:rPr>
              <a:t>is a 24-7 on call job!</a:t>
            </a:r>
          </a:p>
          <a:p>
            <a:r>
              <a:rPr lang="en-US" dirty="0" smtClean="0">
                <a:latin typeface="Gothic720 BT" pitchFamily="34" charset="0"/>
              </a:rPr>
              <a:t>And takes all types of equipment and man power!</a:t>
            </a:r>
            <a:endParaRPr lang="en-US" dirty="0">
              <a:latin typeface="Gothic720 BT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Irrigation Installation and Maintenance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3581400" cy="2685897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505200" y="2667000"/>
            <a:ext cx="4381500" cy="3286125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pic>
        <p:nvPicPr>
          <p:cNvPr id="2050" name="Picture 2" descr="U:\Awards of Excellence Winners\Awards 2007\Construction Winners 2007\15 - Landscape Lighting Design &amp; Installation\Markville Landscaping &amp; Nurseries Inc - Turko Residence Lighting Design and Installation\15c-pla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3729491" cy="2663825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Lighting Installation and Maintenance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2051" name="Picture 3" descr="U:\Awards of Excellence Winners\Awards 2007\Construction Winners 2007\15 - Landscape Lighting Design &amp; Installation\International Landscaping Inc - Damude Residence\15b-plaq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00200"/>
            <a:ext cx="3901433" cy="2784475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886200"/>
            <a:ext cx="4076700" cy="27178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Interiorscape</a:t>
            </a: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 Installation </a:t>
            </a:r>
            <a:b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</a:b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and Maintenance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00200" y="1600200"/>
            <a:ext cx="5715000" cy="428625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09800" y="6019800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othic720 BT" pitchFamily="34" charset="0"/>
              </a:rPr>
              <a:t>Creating healthy indoor spaces</a:t>
            </a:r>
            <a:endParaRPr lang="en-US" sz="2400" dirty="0">
              <a:latin typeface="Gothic720 BT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Green Roof and Living Walls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20484" name="Picture 4" descr="U:\Event Pictures\2010 Event Pictures\Canada Blooms 2010\LO Garden\IMG_6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4434745" cy="3325869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3" name="Picture 3" descr="C:\Documents and Settings\mwasilewski\My Documents\CHT - Now LIC\2010\Powerpoint photos n templates\lo boo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886200"/>
            <a:ext cx="6133773" cy="2767107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391400" cy="4525963"/>
          </a:xfrm>
        </p:spPr>
        <p:txBody>
          <a:bodyPr/>
          <a:lstStyle/>
          <a:p>
            <a:r>
              <a:rPr lang="en-US" sz="2800" dirty="0" smtClean="0"/>
              <a:t>Is a provincial Association with  over 2400 Member firms with over 10,000 employees</a:t>
            </a:r>
          </a:p>
          <a:p>
            <a:pPr>
              <a:buNone/>
            </a:pPr>
            <a:endParaRPr lang="en-US" dirty="0" smtClean="0"/>
          </a:p>
          <a:p>
            <a:r>
              <a:rPr lang="en-US" sz="2800" b="1" i="1" dirty="0" smtClean="0"/>
              <a:t>“Landscape Ontario’s mission is to be the leader in representing, promoting </a:t>
            </a:r>
            <a:r>
              <a:rPr lang="en-US" sz="2800" b="1" i="1" dirty="0" smtClean="0"/>
              <a:t>and fostering </a:t>
            </a:r>
            <a:r>
              <a:rPr lang="en-US" sz="2800" b="1" i="1" dirty="0" smtClean="0"/>
              <a:t>a </a:t>
            </a:r>
            <a:r>
              <a:rPr lang="en-US" sz="2800" b="1" i="1" dirty="0" err="1" smtClean="0"/>
              <a:t>favourable</a:t>
            </a:r>
            <a:r>
              <a:rPr lang="en-US" sz="2800" b="1" i="1" dirty="0" smtClean="0"/>
              <a:t> climate for the advancement of the horticultural industry in Ontario”</a:t>
            </a:r>
            <a:endParaRPr lang="en-US" sz="2800" dirty="0" smtClean="0"/>
          </a:p>
          <a:p>
            <a:endParaRPr lang="en-US" dirty="0" smtClean="0"/>
          </a:p>
        </p:txBody>
      </p:sp>
      <p:pic>
        <p:nvPicPr>
          <p:cNvPr id="1026" name="Picture 2" descr="C:\Documents and Settings\mwasilewski\My Documents\CHT - Now LIC\2010\Powerpoint photos n templates\LO logo LO on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6964363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Water Features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11266" name="Picture 2" descr="U:\Awards of Excellence Winners\Awards 2010\construction for production\Water Features\International Landscaping Inc - Woodbridge Residence\001342.photo.00.1254581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4368800" cy="32766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7" name="Picture 3" descr="U:\Awards of Excellence Winners\Awards 2010\construction for production\Water Features\Tumber &amp; Associates - Racco Residence\001458.photo.00.1255006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581400"/>
            <a:ext cx="4361847" cy="292022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Industry Facts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391400" cy="3276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Most firms are small business</a:t>
            </a:r>
          </a:p>
          <a:p>
            <a:r>
              <a:rPr lang="en-US" dirty="0" smtClean="0"/>
              <a:t>Most staff work full time hours in a shorter period</a:t>
            </a:r>
          </a:p>
          <a:p>
            <a:r>
              <a:rPr lang="en-US" dirty="0" smtClean="0"/>
              <a:t>Industry in Ontario has over 6000 Employers</a:t>
            </a:r>
          </a:p>
          <a:p>
            <a:r>
              <a:rPr lang="en-US" dirty="0" smtClean="0"/>
              <a:t>Hundreds of Municipal Parks </a:t>
            </a:r>
          </a:p>
          <a:p>
            <a:r>
              <a:rPr lang="en-US" dirty="0" smtClean="0"/>
              <a:t>Not to mention the support industries such as…..</a:t>
            </a:r>
            <a:endParaRPr lang="en-US" dirty="0"/>
          </a:p>
        </p:txBody>
      </p:sp>
      <p:pic>
        <p:nvPicPr>
          <p:cNvPr id="7" name="Picture 2" descr="http://channel.nationalgeographic.com/staticfiles/NGC/StaticFiles/Images/Show/29xx/290x/2906_ult_factories_john_deere-4_0470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43400"/>
            <a:ext cx="3552190" cy="2267355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Essential Skills </a:t>
            </a:r>
            <a:b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for Landscape Skilled Worker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1752600"/>
            <a:ext cx="5029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Math</a:t>
            </a:r>
          </a:p>
          <a:p>
            <a:r>
              <a:rPr lang="en-US" dirty="0" smtClean="0"/>
              <a:t>Science</a:t>
            </a:r>
          </a:p>
          <a:p>
            <a:r>
              <a:rPr lang="en-US" dirty="0" smtClean="0"/>
              <a:t>English </a:t>
            </a:r>
          </a:p>
          <a:p>
            <a:r>
              <a:rPr lang="en-US" dirty="0" smtClean="0"/>
              <a:t>Business</a:t>
            </a:r>
          </a:p>
          <a:p>
            <a:r>
              <a:rPr lang="en-US" dirty="0" smtClean="0"/>
              <a:t>Art</a:t>
            </a:r>
          </a:p>
          <a:p>
            <a:r>
              <a:rPr lang="en-US" dirty="0" smtClean="0"/>
              <a:t>Communication – written and verbal</a:t>
            </a:r>
          </a:p>
          <a:p>
            <a:r>
              <a:rPr lang="en-US" dirty="0" smtClean="0"/>
              <a:t>Mature  Individual</a:t>
            </a:r>
            <a:endParaRPr lang="en-US" dirty="0" smtClean="0"/>
          </a:p>
          <a:p>
            <a:r>
              <a:rPr lang="en-US" dirty="0" smtClean="0"/>
              <a:t>Problem Solving  &amp; Decision Making</a:t>
            </a:r>
          </a:p>
          <a:p>
            <a:r>
              <a:rPr lang="en-US" dirty="0" smtClean="0"/>
              <a:t>Job Task Planning &amp; Organizing</a:t>
            </a:r>
          </a:p>
          <a:p>
            <a:r>
              <a:rPr lang="en-US" dirty="0" smtClean="0"/>
              <a:t>Customer Service oriented</a:t>
            </a:r>
          </a:p>
          <a:p>
            <a:r>
              <a:rPr lang="en-US" dirty="0" smtClean="0"/>
              <a:t>Professional</a:t>
            </a:r>
          </a:p>
          <a:p>
            <a:r>
              <a:rPr lang="en-US" dirty="0" smtClean="0"/>
              <a:t>Physically Fit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433" name="Picture 1" descr="C:\Documents and Settings\mwasilewski\My Documents\CHT - Now LIC\2010\Powerpoint photos n templates\pic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3423100" cy="1739284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Work Habits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1295400" y="1600200"/>
            <a:ext cx="5029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Working Safely</a:t>
            </a:r>
            <a:endParaRPr lang="en-US" dirty="0" smtClean="0"/>
          </a:p>
          <a:p>
            <a:r>
              <a:rPr lang="en-US" dirty="0" smtClean="0"/>
              <a:t>Teamwork</a:t>
            </a:r>
          </a:p>
          <a:p>
            <a:r>
              <a:rPr lang="en-US" dirty="0" smtClean="0"/>
              <a:t>Reliability</a:t>
            </a:r>
          </a:p>
          <a:p>
            <a:r>
              <a:rPr lang="en-US" dirty="0" smtClean="0"/>
              <a:t>Organization</a:t>
            </a:r>
          </a:p>
          <a:p>
            <a:r>
              <a:rPr lang="en-US" dirty="0" smtClean="0"/>
              <a:t>Working Independently</a:t>
            </a:r>
          </a:p>
          <a:p>
            <a:r>
              <a:rPr lang="en-US" dirty="0" smtClean="0"/>
              <a:t>Initiative</a:t>
            </a:r>
          </a:p>
          <a:p>
            <a:r>
              <a:rPr lang="en-US" dirty="0" smtClean="0"/>
              <a:t>Self-advocacy</a:t>
            </a:r>
          </a:p>
          <a:p>
            <a:r>
              <a:rPr lang="en-US" dirty="0" smtClean="0"/>
              <a:t>Customer Service</a:t>
            </a:r>
          </a:p>
          <a:p>
            <a:r>
              <a:rPr lang="en-US" dirty="0" smtClean="0"/>
              <a:t>Entrepreneurship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6322" name="Picture 2" descr="U:\Event Pictures\2009 Event Pictures\CHT Sept\CHT Re-Tests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752600"/>
            <a:ext cx="2857501" cy="38100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Safety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1147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Commitment to  personal and public safety is critical and required by law!</a:t>
            </a:r>
          </a:p>
          <a:p>
            <a:r>
              <a:rPr lang="en-US" dirty="0" smtClean="0"/>
              <a:t>Unsafe workers put Employers at risk and therefore will not stay employed long</a:t>
            </a:r>
          </a:p>
          <a:p>
            <a:r>
              <a:rPr lang="en-US" dirty="0" smtClean="0"/>
              <a:t>Young &amp; New Worker heightened Enforcement Focus</a:t>
            </a:r>
            <a:endParaRPr lang="en-US" dirty="0"/>
          </a:p>
        </p:txBody>
      </p:sp>
      <p:pic>
        <p:nvPicPr>
          <p:cNvPr id="17409" name="Picture 1" descr="U:\Event Pictures\2009 Event Pictures\CHT Sept\CHT Re-Tests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76400"/>
            <a:ext cx="3314700" cy="44196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The Landscape Industry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4648200" cy="4525963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Is </a:t>
            </a:r>
            <a:r>
              <a:rPr lang="en-US" dirty="0" smtClean="0"/>
              <a:t>an opportunity for anyone with:</a:t>
            </a:r>
          </a:p>
          <a:p>
            <a:r>
              <a:rPr lang="en-US" dirty="0" smtClean="0"/>
              <a:t>Passion </a:t>
            </a:r>
            <a:r>
              <a:rPr lang="en-US" dirty="0" smtClean="0"/>
              <a:t>for plants and people</a:t>
            </a:r>
          </a:p>
          <a:p>
            <a:r>
              <a:rPr lang="en-US" dirty="0" smtClean="0"/>
              <a:t>Love of outdoors</a:t>
            </a:r>
          </a:p>
          <a:p>
            <a:r>
              <a:rPr lang="en-US" dirty="0" smtClean="0"/>
              <a:t>Desire to learn</a:t>
            </a:r>
          </a:p>
          <a:p>
            <a:r>
              <a:rPr lang="en-US" dirty="0" smtClean="0"/>
              <a:t>Basic Essential Skills</a:t>
            </a:r>
          </a:p>
          <a:p>
            <a:r>
              <a:rPr lang="en-US" dirty="0" smtClean="0"/>
              <a:t>Strong Work Ethic</a:t>
            </a:r>
          </a:p>
          <a:p>
            <a:r>
              <a:rPr lang="en-US" dirty="0" smtClean="0"/>
              <a:t>Environmental responsibility</a:t>
            </a:r>
          </a:p>
          <a:p>
            <a:endParaRPr lang="en-US" dirty="0"/>
          </a:p>
        </p:txBody>
      </p:sp>
      <p:pic>
        <p:nvPicPr>
          <p:cNvPr id="16385" name="Picture 1" descr="U:\Event Pictures\2009 Event Pictures\CHT Sept\CHT Re-Tests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2967038" cy="3956051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Pathways to Landscape Industry Success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39623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Workplace</a:t>
            </a:r>
          </a:p>
          <a:p>
            <a:r>
              <a:rPr lang="en-US" dirty="0" smtClean="0"/>
              <a:t>Apprenticeship</a:t>
            </a:r>
          </a:p>
          <a:p>
            <a:r>
              <a:rPr lang="en-US" dirty="0" smtClean="0"/>
              <a:t>Certifications </a:t>
            </a:r>
          </a:p>
          <a:p>
            <a:r>
              <a:rPr lang="en-US" dirty="0" smtClean="0"/>
              <a:t>College</a:t>
            </a:r>
          </a:p>
          <a:p>
            <a:r>
              <a:rPr lang="en-US" dirty="0" smtClean="0"/>
              <a:t>University</a:t>
            </a:r>
          </a:p>
          <a:p>
            <a:r>
              <a:rPr lang="en-US" dirty="0" smtClean="0"/>
              <a:t>Regardless of the pathway, to remain successful, a journey of life long learning </a:t>
            </a:r>
            <a:br>
              <a:rPr lang="en-US" dirty="0" smtClean="0"/>
            </a:br>
            <a:r>
              <a:rPr lang="en-US" dirty="0" smtClean="0"/>
              <a:t>is a given</a:t>
            </a:r>
            <a:endParaRPr lang="en-US" dirty="0"/>
          </a:p>
        </p:txBody>
      </p:sp>
      <p:pic>
        <p:nvPicPr>
          <p:cNvPr id="15361" name="Picture 1" descr="U:\Event Pictures\2009 Event Pictures\CHT Sept\CHT Re-Tests 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00200"/>
            <a:ext cx="3143250" cy="41910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Opportunities for Advancement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3459163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Labourer</a:t>
            </a:r>
            <a:endParaRPr lang="en-US" dirty="0" smtClean="0"/>
          </a:p>
          <a:p>
            <a:r>
              <a:rPr lang="en-US" dirty="0" smtClean="0"/>
              <a:t>Skilled  Worker Stone Mason, Horticulturist, Carpenter, Electrician etc…</a:t>
            </a:r>
          </a:p>
          <a:p>
            <a:r>
              <a:rPr lang="en-US" dirty="0" smtClean="0"/>
              <a:t>Foreperson</a:t>
            </a:r>
          </a:p>
          <a:p>
            <a:r>
              <a:rPr lang="en-US" dirty="0" smtClean="0"/>
              <a:t>Supervisor</a:t>
            </a:r>
          </a:p>
          <a:p>
            <a:r>
              <a:rPr lang="en-US" dirty="0" smtClean="0"/>
              <a:t>Management</a:t>
            </a:r>
          </a:p>
          <a:p>
            <a:r>
              <a:rPr lang="en-US" dirty="0" smtClean="0"/>
              <a:t>Design</a:t>
            </a:r>
          </a:p>
          <a:p>
            <a:r>
              <a:rPr lang="en-US" dirty="0" smtClean="0"/>
              <a:t>Sales</a:t>
            </a:r>
          </a:p>
          <a:p>
            <a:r>
              <a:rPr lang="en-US" dirty="0" smtClean="0"/>
              <a:t>Entrepreneurship</a:t>
            </a:r>
            <a:endParaRPr lang="en-US" dirty="0"/>
          </a:p>
        </p:txBody>
      </p:sp>
      <p:pic>
        <p:nvPicPr>
          <p:cNvPr id="14337" name="Picture 1" descr="C:\Documents and Settings\mwasilewski\My Documents\Newsletters and Web\Landscape Industry Certified\Pics\Manager\08_Earthcra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648200"/>
            <a:ext cx="5410200" cy="1728258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Landscape Horticulturist Apprenticeship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239000" cy="3962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Level 1:</a:t>
            </a:r>
          </a:p>
          <a:p>
            <a:r>
              <a:rPr lang="en-US" dirty="0" smtClean="0"/>
              <a:t>12 weeks in practical classroom over the winter </a:t>
            </a:r>
          </a:p>
          <a:p>
            <a:pPr>
              <a:buNone/>
            </a:pPr>
            <a:r>
              <a:rPr lang="en-US" dirty="0" smtClean="0"/>
              <a:t>Level 2:</a:t>
            </a:r>
          </a:p>
          <a:p>
            <a:r>
              <a:rPr lang="en-US" dirty="0" smtClean="0"/>
              <a:t>12 weeks in practical class room over the winter </a:t>
            </a:r>
          </a:p>
          <a:p>
            <a:pPr>
              <a:buNone/>
            </a:pPr>
            <a:r>
              <a:rPr lang="en-US" dirty="0" smtClean="0"/>
              <a:t>= 24 weeks in practical classroom + 5400 hours of experience on the job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Certification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5939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4267200" cy="4800600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3600" dirty="0" smtClean="0"/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b="1" u="sng" dirty="0" smtClean="0">
                <a:latin typeface="Gothic720 BT"/>
              </a:rPr>
              <a:t>Landscape Designer : 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	Certified Landscape Designer  CLD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US" sz="1800" dirty="0" smtClean="0">
              <a:latin typeface="Gothic720 BT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b="1" u="sng" dirty="0" smtClean="0">
                <a:latin typeface="Gothic720 BT"/>
              </a:rPr>
              <a:t>Garden Centre 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 </a:t>
            </a:r>
            <a:r>
              <a:rPr lang="en-US" sz="1800" dirty="0" smtClean="0">
                <a:latin typeface="Gothic720 BT"/>
              </a:rPr>
              <a:t>Certified </a:t>
            </a:r>
            <a:r>
              <a:rPr lang="en-US" sz="1800" dirty="0" smtClean="0">
                <a:latin typeface="Gothic720 BT"/>
              </a:rPr>
              <a:t>Horticultural Technician </a:t>
            </a:r>
            <a:r>
              <a:rPr lang="en-US" sz="1800" dirty="0" smtClean="0">
                <a:latin typeface="Gothic720 BT"/>
              </a:rPr>
              <a:t>CHT</a:t>
            </a:r>
            <a:endParaRPr lang="en-US" sz="1800" dirty="0" smtClean="0">
              <a:latin typeface="Gothic720 BT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     - Retail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US" sz="1800" dirty="0" smtClean="0">
              <a:latin typeface="Gothic720 BT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</a:t>
            </a:r>
            <a:r>
              <a:rPr lang="en-US" sz="1800" b="1" u="sng" dirty="0" smtClean="0">
                <a:latin typeface="Gothic720 BT"/>
              </a:rPr>
              <a:t>Technician: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en-US" sz="1800" dirty="0" smtClean="0">
                <a:latin typeface="Gothic720 BT"/>
              </a:rPr>
              <a:t>  </a:t>
            </a:r>
            <a:r>
              <a:rPr lang="en-US" sz="1800" dirty="0" smtClean="0">
                <a:latin typeface="Gothic720 BT"/>
              </a:rPr>
              <a:t> </a:t>
            </a:r>
            <a:r>
              <a:rPr lang="en-US" sz="1800" dirty="0" smtClean="0">
                <a:latin typeface="Gothic720 BT"/>
              </a:rPr>
              <a:t>Certified Horticultural Technician (CLT) </a:t>
            </a:r>
            <a:r>
              <a:rPr lang="en-US" sz="1800" dirty="0" smtClean="0">
                <a:latin typeface="Gothic720 BT"/>
              </a:rPr>
              <a:t> </a:t>
            </a:r>
            <a:endParaRPr lang="en-US" sz="1800" dirty="0" smtClean="0">
              <a:latin typeface="Gothic720 BT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en-US" sz="1800" dirty="0" smtClean="0">
                <a:latin typeface="Gothic720 BT"/>
              </a:rPr>
              <a:t>       -Maintenance or Installation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 </a:t>
            </a:r>
            <a:r>
              <a:rPr lang="en-US" sz="1800" dirty="0" smtClean="0">
                <a:latin typeface="Gothic720 BT"/>
              </a:rPr>
              <a:t>  </a:t>
            </a:r>
            <a:r>
              <a:rPr lang="en-US" sz="1800" dirty="0" smtClean="0">
                <a:latin typeface="Gothic720 BT"/>
              </a:rPr>
              <a:t>Certified Horticultural Technician 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       - Interior Landscape CLT-I 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US" sz="1800" dirty="0" smtClean="0">
              <a:latin typeface="Gothic720 BT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</a:t>
            </a:r>
            <a:r>
              <a:rPr lang="en-US" sz="1800" b="1" u="sng" dirty="0" smtClean="0">
                <a:latin typeface="Gothic720 BT"/>
              </a:rPr>
              <a:t>Manager: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en-US" sz="1800" dirty="0" smtClean="0">
                <a:latin typeface="Gothic720 BT"/>
              </a:rPr>
              <a:t>  </a:t>
            </a:r>
            <a:r>
              <a:rPr lang="en-US" sz="1800" dirty="0" smtClean="0">
                <a:latin typeface="Gothic720 BT"/>
              </a:rPr>
              <a:t>  </a:t>
            </a:r>
            <a:r>
              <a:rPr lang="en-US" sz="1800" dirty="0" smtClean="0">
                <a:latin typeface="Gothic720 BT"/>
              </a:rPr>
              <a:t>Certified Landscape Professional (CLP)</a:t>
            </a:r>
          </a:p>
          <a:p>
            <a:pPr eaLnBrk="1" hangingPunct="1">
              <a:lnSpc>
                <a:spcPct val="120000"/>
              </a:lnSpc>
              <a:buNone/>
            </a:pPr>
            <a:endParaRPr lang="en-US" sz="1800" dirty="0" smtClean="0">
              <a:latin typeface="Gothic720 BT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</a:t>
            </a:r>
            <a:r>
              <a:rPr lang="en-US" sz="1800" b="1" u="sng" dirty="0" smtClean="0">
                <a:latin typeface="Gothic720 BT"/>
              </a:rPr>
              <a:t>Other Certifications: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</a:t>
            </a:r>
            <a:r>
              <a:rPr lang="en-US" sz="1800" dirty="0" smtClean="0">
                <a:latin typeface="Gothic720 BT"/>
              </a:rPr>
              <a:t>   </a:t>
            </a:r>
            <a:r>
              <a:rPr lang="en-US" sz="1800" dirty="0" smtClean="0">
                <a:latin typeface="Gothic720 BT"/>
              </a:rPr>
              <a:t>Certified </a:t>
            </a:r>
            <a:r>
              <a:rPr lang="en-US" sz="1800" dirty="0" smtClean="0">
                <a:latin typeface="Gothic720 BT"/>
              </a:rPr>
              <a:t>Irrigation Technician CIT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    Certified </a:t>
            </a:r>
            <a:r>
              <a:rPr lang="en-US" sz="1800" dirty="0" smtClean="0">
                <a:latin typeface="Gothic720 BT"/>
              </a:rPr>
              <a:t>Lighting Technician (New)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dirty="0" smtClean="0">
                <a:latin typeface="Gothic720 BT"/>
              </a:rPr>
              <a:t>	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pic>
        <p:nvPicPr>
          <p:cNvPr id="21" name="Picture 4" descr="landscape industry certified logo single leaf and text option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04800"/>
            <a:ext cx="2362200" cy="92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4267200"/>
            <a:ext cx="3322881" cy="2309404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1524000"/>
            <a:ext cx="3657600" cy="2517648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162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Is a program developed by L.O</a:t>
            </a:r>
            <a:r>
              <a:rPr lang="en-US" sz="2800" dirty="0" smtClean="0"/>
              <a:t>., </a:t>
            </a:r>
            <a:r>
              <a:rPr lang="en-US" sz="2800" dirty="0" smtClean="0"/>
              <a:t>defining our members as the GREEN Industry working together to promote the joys and benefits of plants and landscapes.</a:t>
            </a:r>
          </a:p>
          <a:p>
            <a:endParaRPr lang="en-US" sz="2800" dirty="0" smtClean="0"/>
          </a:p>
          <a:p>
            <a:r>
              <a:rPr lang="en-US" sz="2800" dirty="0" smtClean="0"/>
              <a:t>Our Motto is: ‘ Lets Landscape Ontario, with Green For Life!’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2050" name="Picture 2" descr="C:\Documents and Settings\mwasilewski\My Documents\CHT - Now LIC\2010\Powerpoint photos n templates\LO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419600"/>
            <a:ext cx="4191000" cy="1268668"/>
          </a:xfrm>
          <a:prstGeom prst="rect">
            <a:avLst/>
          </a:prstGeom>
          <a:noFill/>
        </p:spPr>
      </p:pic>
      <p:pic>
        <p:nvPicPr>
          <p:cNvPr id="2051" name="Picture 3" descr="C:\Documents and Settings\mwasilewski\My Documents\CHT - Now LIC\2010\Powerpoint photos n templates\gf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4059238" cy="7413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Scholarships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3914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Ten $400.00 scholarships for students taking Horticultural Apprenticeship within 2 years of graduating from high school  </a:t>
            </a:r>
          </a:p>
          <a:p>
            <a:r>
              <a:rPr lang="en-US" dirty="0" smtClean="0"/>
              <a:t>Five $1000.00  scholarships available for College or University 1</a:t>
            </a:r>
            <a:r>
              <a:rPr lang="en-US" baseline="30000" dirty="0" smtClean="0"/>
              <a:t>st</a:t>
            </a:r>
            <a:r>
              <a:rPr lang="en-US" dirty="0" smtClean="0"/>
              <a:t> year students </a:t>
            </a:r>
          </a:p>
          <a:p>
            <a:endParaRPr lang="en-US" dirty="0" smtClean="0"/>
          </a:p>
          <a:p>
            <a:r>
              <a:rPr lang="en-US" dirty="0" smtClean="0"/>
              <a:t>www.foundation.landscapeontario.com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Classifieds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648200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www.hortrades.com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post your resume or find a </a:t>
            </a:r>
            <a:r>
              <a:rPr lang="en-US" dirty="0" err="1" smtClean="0"/>
              <a:t>placmement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www.landscapeontario.com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to find a Professional Member/Employer in your area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Join Us!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0668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600200"/>
            <a:ext cx="5105400" cy="3797451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590800" y="56388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Gothic720 BT" pitchFamily="34" charset="0"/>
              </a:rPr>
              <a:t>“Leadership is the capacity to translate</a:t>
            </a:r>
          </a:p>
          <a:p>
            <a:r>
              <a:rPr lang="en-US" i="1" dirty="0" smtClean="0">
                <a:latin typeface="Gothic720 BT" pitchFamily="34" charset="0"/>
              </a:rPr>
              <a:t>Vision into reality.”</a:t>
            </a:r>
          </a:p>
          <a:p>
            <a:r>
              <a:rPr lang="en-US" b="1" dirty="0" smtClean="0">
                <a:latin typeface="Gothic720 BT" pitchFamily="34" charset="0"/>
              </a:rPr>
              <a:t>Warren G </a:t>
            </a:r>
            <a:r>
              <a:rPr lang="en-US" b="1" dirty="0" err="1" smtClean="0">
                <a:latin typeface="Gothic720 BT" pitchFamily="34" charset="0"/>
              </a:rPr>
              <a:t>Bennis</a:t>
            </a:r>
            <a:endParaRPr lang="en-US" b="1" dirty="0">
              <a:latin typeface="Gothic720 BT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pic>
        <p:nvPicPr>
          <p:cNvPr id="69633" name="Picture 2" descr="C:\Documents and Settings\mwasilewski\My Documents\Careers in LT Powerpoint\Pics\Untitled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-228600"/>
            <a:ext cx="9919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24000"/>
            <a:ext cx="8229600" cy="3200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u="sng" dirty="0" smtClean="0">
                <a:latin typeface="Gothic720 BT"/>
                <a:cs typeface="Times New Roman" pitchFamily="18" charset="0"/>
              </a:rPr>
              <a:t>Contact: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dirty="0" smtClean="0">
                <a:latin typeface="Gothic720 BT"/>
                <a:cs typeface="Times New Roman" pitchFamily="18" charset="0"/>
              </a:rPr>
              <a:t> •Landscape Ontario </a:t>
            </a:r>
            <a:br>
              <a:rPr lang="en-US" sz="2000" dirty="0" smtClean="0">
                <a:latin typeface="Gothic720 BT"/>
                <a:cs typeface="Times New Roman" pitchFamily="18" charset="0"/>
              </a:rPr>
            </a:br>
            <a:r>
              <a:rPr lang="en-US" sz="2000" dirty="0" smtClean="0">
                <a:latin typeface="Gothic720 BT"/>
                <a:cs typeface="Times New Roman" pitchFamily="18" charset="0"/>
              </a:rPr>
              <a:t>   </a:t>
            </a:r>
            <a:r>
              <a:rPr lang="en-US" sz="2000" dirty="0" smtClean="0">
                <a:latin typeface="Gothic720 BT"/>
                <a:cs typeface="Times New Roman" pitchFamily="18" charset="0"/>
                <a:hlinkClick r:id="rId5"/>
              </a:rPr>
              <a:t>www.hortrades.com</a:t>
            </a:r>
            <a:r>
              <a:rPr lang="en-US" sz="2000" dirty="0" smtClean="0">
                <a:latin typeface="Gothic720 BT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000" dirty="0" smtClean="0">
              <a:latin typeface="Gothic720 BT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latin typeface="Gothic720 BT"/>
                <a:cs typeface="Times New Roman" pitchFamily="18" charset="0"/>
              </a:rPr>
              <a:t>  • High School Guidance Counsel</a:t>
            </a:r>
            <a:br>
              <a:rPr lang="en-US" sz="2000" dirty="0" smtClean="0">
                <a:latin typeface="Gothic720 BT"/>
                <a:cs typeface="Times New Roman" pitchFamily="18" charset="0"/>
              </a:rPr>
            </a:br>
            <a:r>
              <a:rPr lang="en-US" sz="2000" dirty="0" smtClean="0">
                <a:latin typeface="Gothic720 BT"/>
                <a:cs typeface="Times New Roman" pitchFamily="18" charset="0"/>
              </a:rPr>
              <a:t>  or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dirty="0" smtClean="0">
                <a:latin typeface="Gothic720 BT"/>
                <a:cs typeface="Times New Roman" pitchFamily="18" charset="0"/>
              </a:rPr>
              <a:t>	  Contact a College/University </a:t>
            </a:r>
            <a:br>
              <a:rPr lang="en-US" sz="2000" dirty="0" smtClean="0">
                <a:latin typeface="Gothic720 BT"/>
                <a:cs typeface="Times New Roman" pitchFamily="18" charset="0"/>
              </a:rPr>
            </a:br>
            <a:r>
              <a:rPr lang="en-US" sz="2000" dirty="0" smtClean="0">
                <a:latin typeface="Gothic720 BT"/>
                <a:cs typeface="Times New Roman" pitchFamily="18" charset="0"/>
              </a:rPr>
              <a:t>  that offers </a:t>
            </a:r>
            <a:br>
              <a:rPr lang="en-US" sz="2000" dirty="0" smtClean="0">
                <a:latin typeface="Gothic720 BT"/>
                <a:cs typeface="Times New Roman" pitchFamily="18" charset="0"/>
              </a:rPr>
            </a:br>
            <a:r>
              <a:rPr lang="en-US" sz="2000" dirty="0" smtClean="0">
                <a:latin typeface="Gothic720 BT"/>
                <a:cs typeface="Times New Roman" pitchFamily="18" charset="0"/>
              </a:rPr>
              <a:t>  Landscape Horticulture </a:t>
            </a:r>
            <a:br>
              <a:rPr lang="en-US" sz="2000" dirty="0" smtClean="0">
                <a:latin typeface="Gothic720 BT"/>
                <a:cs typeface="Times New Roman" pitchFamily="18" charset="0"/>
              </a:rPr>
            </a:br>
            <a:r>
              <a:rPr lang="en-US" sz="2000" dirty="0" smtClean="0">
                <a:latin typeface="Gothic720 BT"/>
                <a:cs typeface="Times New Roman" pitchFamily="18" charset="0"/>
              </a:rPr>
              <a:t>  programs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dirty="0" smtClean="0">
                <a:latin typeface="Gothic720 BT"/>
                <a:cs typeface="Times New Roman" pitchFamily="18" charset="0"/>
              </a:rPr>
              <a:t>      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latin typeface="Gothic720 BT"/>
                <a:cs typeface="Times New Roman" pitchFamily="18" charset="0"/>
              </a:rPr>
              <a:t> • MTCU – For Apprenticeship</a:t>
            </a:r>
            <a:endParaRPr lang="en-US" sz="2000" dirty="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Start your </a:t>
            </a:r>
            <a:r>
              <a:rPr lang="en-US" sz="2800" b="1" smtClean="0">
                <a:solidFill>
                  <a:schemeClr val="bg1"/>
                </a:solidFill>
                <a:latin typeface="Soho Gothic Std" pitchFamily="34" charset="0"/>
              </a:rPr>
              <a:t>career </a:t>
            </a:r>
            <a:br>
              <a:rPr lang="en-US" sz="2800" b="1" smtClean="0">
                <a:solidFill>
                  <a:schemeClr val="bg1"/>
                </a:solidFill>
                <a:latin typeface="Soho Gothic Std" pitchFamily="34" charset="0"/>
              </a:rPr>
            </a:br>
            <a:r>
              <a:rPr lang="en-US" sz="2800" b="1" smtClean="0">
                <a:solidFill>
                  <a:schemeClr val="bg1"/>
                </a:solidFill>
                <a:latin typeface="Soho Gothic Std" pitchFamily="34" charset="0"/>
              </a:rPr>
              <a:t>in </a:t>
            </a: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Landscape Horticulture today!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45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0"/>
            <a:ext cx="3810000" cy="38100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 smtClean="0">
                <a:latin typeface="Gothic720 BT"/>
              </a:rPr>
              <a:t>	Landscape Industry Professionals design and build healthy  and aesthetically pleasing indoor and outdoor spaces. We enhance the health and well being of society. </a:t>
            </a:r>
            <a:endParaRPr lang="en-US" sz="28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Landscape Horticulture is one of Canada’s fastest growing industries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600200"/>
            <a:ext cx="4471147" cy="3800475"/>
          </a:xfrm>
          <a:prstGeom prst="rect">
            <a:avLst/>
          </a:prstGeom>
          <a:noFill/>
          <a:ln w="44450" cmpd="sng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891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4267200" cy="42672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Arial" charset="0"/>
              <a:buNone/>
            </a:pPr>
            <a:r>
              <a:rPr lang="en-US" sz="2600" dirty="0" smtClean="0">
                <a:latin typeface="Gothic720 BT"/>
                <a:cs typeface="Times New Roman" pitchFamily="18" charset="0"/>
              </a:rPr>
              <a:t>• Landscape Horticulture Industry is expected to double in size by 2021</a:t>
            </a:r>
          </a:p>
          <a:p>
            <a:pPr>
              <a:buNone/>
            </a:pPr>
            <a:r>
              <a:rPr lang="en-US" sz="2600" dirty="0" smtClean="0">
                <a:latin typeface="Gothic720 BT"/>
                <a:cs typeface="Times New Roman" pitchFamily="18" charset="0"/>
              </a:rPr>
              <a:t>• Today, we contribute over 14 Billion to the Canadian Economy</a:t>
            </a:r>
          </a:p>
          <a:p>
            <a:pPr>
              <a:buNone/>
            </a:pPr>
            <a:r>
              <a:rPr lang="en-US" sz="2600" dirty="0" smtClean="0">
                <a:latin typeface="Gothic720 BT"/>
                <a:cs typeface="Times New Roman" pitchFamily="18" charset="0"/>
              </a:rPr>
              <a:t>• </a:t>
            </a:r>
            <a:r>
              <a:rPr lang="en-US" sz="2600" dirty="0" smtClean="0">
                <a:latin typeface="Gothic720 BT"/>
                <a:cs typeface="Times New Roman" pitchFamily="18" charset="0"/>
              </a:rPr>
              <a:t>Over 130,000 employed today</a:t>
            </a:r>
          </a:p>
          <a:p>
            <a:pPr>
              <a:buNone/>
            </a:pPr>
            <a:r>
              <a:rPr lang="en-US" sz="2600" dirty="0" smtClean="0">
                <a:latin typeface="Gothic720 BT"/>
                <a:cs typeface="Times New Roman" pitchFamily="18" charset="0"/>
              </a:rPr>
              <a:t>• Ontario Represents over 50% of the Canadian Industry.</a:t>
            </a:r>
          </a:p>
          <a:p>
            <a:pPr>
              <a:buNone/>
            </a:pPr>
            <a:r>
              <a:rPr lang="en-US" sz="2600" dirty="0" smtClean="0">
                <a:latin typeface="Gothic720 BT"/>
                <a:cs typeface="Times New Roman" pitchFamily="18" charset="0"/>
              </a:rPr>
              <a:t>• 50%  of industry expected to retire  in next 5-10 </a:t>
            </a:r>
            <a:r>
              <a:rPr lang="en-US" sz="2600" dirty="0" smtClean="0">
                <a:latin typeface="Gothic720 BT"/>
                <a:cs typeface="Times New Roman" pitchFamily="18" charset="0"/>
              </a:rPr>
              <a:t>years leaving </a:t>
            </a:r>
            <a:r>
              <a:rPr lang="en-US" sz="2600" dirty="0" smtClean="0">
                <a:latin typeface="Gothic720 BT"/>
                <a:cs typeface="Times New Roman" pitchFamily="18" charset="0"/>
              </a:rPr>
              <a:t>a huge gap in skilled workers</a:t>
            </a:r>
          </a:p>
          <a:p>
            <a:pPr>
              <a:buNone/>
            </a:pPr>
            <a:r>
              <a:rPr lang="en-US" sz="2600" dirty="0" smtClean="0">
                <a:latin typeface="Gothic720 BT"/>
                <a:cs typeface="Times New Roman" pitchFamily="18" charset="0"/>
              </a:rPr>
              <a:t>• Consumers want </a:t>
            </a:r>
            <a:r>
              <a:rPr lang="en-US" sz="2600" dirty="0" smtClean="0">
                <a:latin typeface="Gothic720 BT"/>
                <a:cs typeface="Times New Roman" pitchFamily="18" charset="0"/>
              </a:rPr>
              <a:t>instant </a:t>
            </a:r>
            <a:r>
              <a:rPr lang="en-US" sz="2600" dirty="0" smtClean="0">
                <a:latin typeface="Gothic720 BT"/>
                <a:cs typeface="Times New Roman" pitchFamily="18" charset="0"/>
              </a:rPr>
              <a:t>quality landscapes </a:t>
            </a:r>
          </a:p>
          <a:p>
            <a:pPr>
              <a:buNone/>
            </a:pPr>
            <a:r>
              <a:rPr lang="en-US" sz="2600" dirty="0" smtClean="0">
                <a:latin typeface="Gothic720 BT"/>
                <a:cs typeface="Times New Roman" pitchFamily="18" charset="0"/>
              </a:rPr>
              <a:t>• No other industry enhances the environment better!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latin typeface="Gothic720 BT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Demand for Landscape Horticulturists: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3074" name="Picture 2" descr="U:\Event Pictures\2008 Event Pictures\Toronto Golf 2008\DSC09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600200"/>
            <a:ext cx="3371850" cy="44958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mwasilewski\My Documents\CHT - Now LIC\2010\Powerpoint photos n templates\template 2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1" y="0"/>
            <a:ext cx="9163051" cy="6858000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533400"/>
            <a:ext cx="91440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Great </a:t>
            </a:r>
            <a:b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</a:br>
            <a: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opportunities </a:t>
            </a:r>
            <a:b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</a:br>
            <a: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for future generations</a:t>
            </a:r>
            <a:endParaRPr lang="en-US" sz="40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247900"/>
            <a:ext cx="5334000" cy="40005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wasilewski\My Documents\CHT - Now LIC\2010\Powerpoint photos n templates\template 2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1" y="0"/>
            <a:ext cx="9163051" cy="6858000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52600" y="1905000"/>
            <a:ext cx="5715000" cy="329565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0" y="533400"/>
            <a:ext cx="91440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There are </a:t>
            </a:r>
            <a:b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</a:br>
            <a:r>
              <a:rPr lang="en-US" sz="40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Many Careers to Consider:</a:t>
            </a:r>
            <a:endParaRPr lang="en-US" sz="40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Landscape Design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33550"/>
            <a:ext cx="4699000" cy="352425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43200" y="5638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othic720 BT" pitchFamily="34" charset="0"/>
              </a:rPr>
              <a:t>“Nothing happens unless first we dream.”</a:t>
            </a:r>
          </a:p>
          <a:p>
            <a:r>
              <a:rPr lang="en-US" b="1" dirty="0" smtClean="0">
                <a:latin typeface="Gothic720 BT" pitchFamily="34" charset="0"/>
              </a:rPr>
              <a:t>Carl Sandburg</a:t>
            </a:r>
            <a:endParaRPr lang="en-US" b="1" dirty="0">
              <a:latin typeface="Gothic720 BT" pitchFamily="34" charset="0"/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53000" y="2343150"/>
            <a:ext cx="3352800" cy="22352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  <a:ea typeface="+mj-ea"/>
                <a:cs typeface="+mj-cs"/>
              </a:rPr>
              <a:t>Nursery Grower / Propagator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7305675" cy="2543175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733800"/>
            <a:ext cx="2381250" cy="2881313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267200"/>
            <a:ext cx="3000375" cy="22479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3165</TotalTime>
  <Words>529</Words>
  <Application>Microsoft Office PowerPoint</Application>
  <PresentationFormat>On-screen Show (4:3)</PresentationFormat>
  <Paragraphs>168</Paragraphs>
  <Slides>33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10 Minutes for Sally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Careers in Horticulture</dc:title>
  <dc:creator>gabriellam</dc:creator>
  <cp:lastModifiedBy>mwasilewski</cp:lastModifiedBy>
  <cp:revision>288</cp:revision>
  <cp:lastPrinted>1601-01-01T00:00:00Z</cp:lastPrinted>
  <dcterms:created xsi:type="dcterms:W3CDTF">2006-07-20T19:15:58Z</dcterms:created>
  <dcterms:modified xsi:type="dcterms:W3CDTF">2010-05-07T17:49:57Z</dcterms:modified>
</cp:coreProperties>
</file>