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5" r:id="rId2"/>
    <p:sldId id="266" r:id="rId3"/>
    <p:sldId id="264" r:id="rId4"/>
    <p:sldId id="262" r:id="rId5"/>
    <p:sldId id="267" r:id="rId6"/>
    <p:sldId id="268" r:id="rId7"/>
    <p:sldId id="269" r:id="rId8"/>
    <p:sldId id="270" r:id="rId9"/>
    <p:sldId id="281" r:id="rId10"/>
    <p:sldId id="259" r:id="rId11"/>
    <p:sldId id="271" r:id="rId12"/>
    <p:sldId id="272" r:id="rId13"/>
    <p:sldId id="256" r:id="rId14"/>
    <p:sldId id="257" r:id="rId15"/>
    <p:sldId id="258" r:id="rId16"/>
    <p:sldId id="273" r:id="rId17"/>
    <p:sldId id="263" r:id="rId18"/>
    <p:sldId id="260" r:id="rId19"/>
    <p:sldId id="274" r:id="rId20"/>
    <p:sldId id="276" r:id="rId21"/>
    <p:sldId id="277" r:id="rId22"/>
    <p:sldId id="278" r:id="rId23"/>
    <p:sldId id="275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62" autoAdjust="0"/>
    <p:restoredTop sz="86392" autoAdjust="0"/>
  </p:normalViewPr>
  <p:slideViewPr>
    <p:cSldViewPr>
      <p:cViewPr varScale="1">
        <p:scale>
          <a:sx n="78" d="100"/>
          <a:sy n="78" d="100"/>
        </p:scale>
        <p:origin x="-113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9C3A5-1F7E-4C6B-A164-D2E3C41CB082}" type="datetimeFigureOut">
              <a:rPr lang="en-CA" smtClean="0"/>
              <a:pPr/>
              <a:t>02/09/2010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C7959-BFFB-434E-8832-BE201C50D9D5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Listening to a radio station stating the temperature is -6’ C but feels</a:t>
            </a:r>
            <a:r>
              <a:rPr lang="en-CA" baseline="0" dirty="0" smtClean="0"/>
              <a:t> </a:t>
            </a:r>
            <a:r>
              <a:rPr lang="en-CA" dirty="0" smtClean="0"/>
              <a:t>like -29’c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C7959-BFFB-434E-8832-BE201C50D9D5}" type="slidenum">
              <a:rPr lang="en-CA" smtClean="0"/>
              <a:pPr/>
              <a:t>3</a:t>
            </a:fld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So wind chill does not effect equipment or pavement. It is meant for humans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C7959-BFFB-434E-8832-BE201C50D9D5}" type="slidenum">
              <a:rPr lang="en-CA" smtClean="0"/>
              <a:pPr/>
              <a:t>4</a:t>
            </a:fld>
            <a:endParaRPr lang="en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This is a pirates term. The</a:t>
            </a:r>
            <a:r>
              <a:rPr lang="en-CA" baseline="0" dirty="0" smtClean="0"/>
              <a:t> pirate ship had cannon balls. They were stacked on a brass monkey to keep them from falling over. Because the brass expanded and contracted  </a:t>
            </a:r>
            <a:r>
              <a:rPr lang="en-CA" baseline="0" dirty="0" err="1" smtClean="0"/>
              <a:t>fatser</a:t>
            </a:r>
            <a:r>
              <a:rPr lang="en-CA" baseline="0" dirty="0" smtClean="0"/>
              <a:t> than steel. It would shrink so much the balls would then fall off the brass monkey.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C7959-BFFB-434E-8832-BE201C50D9D5}" type="slidenum">
              <a:rPr lang="en-CA" smtClean="0"/>
              <a:pPr/>
              <a:t>5</a:t>
            </a:fld>
            <a:endParaRPr lang="en-C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Yes as the temperature goes down your application rate should be going down</a:t>
            </a:r>
          </a:p>
          <a:p>
            <a:r>
              <a:rPr lang="en-CA" dirty="0" smtClean="0"/>
              <a:t>The</a:t>
            </a:r>
            <a:r>
              <a:rPr lang="en-CA" baseline="0" dirty="0" smtClean="0"/>
              <a:t> temperatures when it snows are usually just below freezing. This is due to the cloud cover. </a:t>
            </a:r>
          </a:p>
          <a:p>
            <a:r>
              <a:rPr lang="en-CA" baseline="0" dirty="0" smtClean="0"/>
              <a:t>The temperature usually drop drastically when the clouds move on and the sun shines.</a:t>
            </a:r>
          </a:p>
          <a:p>
            <a:r>
              <a:rPr lang="en-CA" baseline="0" dirty="0" smtClean="0"/>
              <a:t>This is usually helpful because of the solar heating of the </a:t>
            </a:r>
            <a:r>
              <a:rPr lang="en-CA" baseline="0" dirty="0" err="1" smtClean="0"/>
              <a:t>pavementg</a:t>
            </a:r>
            <a:r>
              <a:rPr lang="en-CA" baseline="0" dirty="0" smtClean="0"/>
              <a:t>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C7959-BFFB-434E-8832-BE201C50D9D5}" type="slidenum">
              <a:rPr lang="en-CA" smtClean="0"/>
              <a:pPr/>
              <a:t>7</a:t>
            </a:fld>
            <a:endParaRPr lang="en-C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There are many</a:t>
            </a:r>
            <a:r>
              <a:rPr lang="en-CA" baseline="0" dirty="0" smtClean="0"/>
              <a:t> studies on the subject and it is chlorides is the most toxic to plants.</a:t>
            </a:r>
          </a:p>
          <a:p>
            <a:r>
              <a:rPr lang="en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Damage vegetation. </a:t>
            </a:r>
          </a:p>
          <a:p>
            <a:r>
              <a:rPr lang="en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Change the soil structure </a:t>
            </a:r>
          </a:p>
          <a:p>
            <a:r>
              <a:rPr lang="en-CA" baseline="0" dirty="0" smtClean="0"/>
              <a:t>Mike Stone just finished a report on water run off from a parking lot where chlorides spike 10 times more chlorides when the contractor changed from salt to a mixture of material </a:t>
            </a:r>
          </a:p>
          <a:p>
            <a:endParaRPr lang="en-CA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CA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CA" sz="12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About 1 teaspoon of salt can pollute 5 gallons of water forever. This applies to all chlorides. </a:t>
            </a:r>
            <a:endParaRPr lang="en-CA" baseline="0" dirty="0" smtClean="0"/>
          </a:p>
          <a:p>
            <a:endParaRPr lang="en-CA" baseline="0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C7959-BFFB-434E-8832-BE201C50D9D5}" type="slidenum">
              <a:rPr lang="en-CA" smtClean="0"/>
              <a:pPr/>
              <a:t>8</a:t>
            </a:fld>
            <a:endParaRPr lang="en-C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We are mostly familiar with salt being sprayed with a salt brine or mixture.</a:t>
            </a:r>
          </a:p>
          <a:p>
            <a:r>
              <a:rPr lang="en-CA" dirty="0" smtClean="0"/>
              <a:t>European countries are using heated water on sand. This allows the sand to in bed itself in the ice</a:t>
            </a:r>
          </a:p>
          <a:p>
            <a:endParaRPr lang="en-CA" dirty="0" smtClean="0"/>
          </a:p>
          <a:p>
            <a:r>
              <a:rPr lang="en-CA" dirty="0" err="1" smtClean="0"/>
              <a:t>Prewetting</a:t>
            </a:r>
            <a:r>
              <a:rPr lang="en-CA" baseline="0" dirty="0" smtClean="0"/>
              <a:t> reduce the scatter of salt on highways up to 30% reduction was noticed. </a:t>
            </a:r>
          </a:p>
          <a:p>
            <a:r>
              <a:rPr lang="en-CA" baseline="0" dirty="0" smtClean="0"/>
              <a:t>All the cities and municipalities then said they saw a 30% reduction even when they were travelling slow</a:t>
            </a:r>
          </a:p>
          <a:p>
            <a:endParaRPr lang="en-CA" baseline="0" dirty="0" smtClean="0"/>
          </a:p>
          <a:p>
            <a:r>
              <a:rPr lang="en-CA" baseline="0" dirty="0" smtClean="0"/>
              <a:t>Application rate for </a:t>
            </a:r>
            <a:r>
              <a:rPr lang="en-CA" baseline="0" dirty="0" err="1" smtClean="0"/>
              <a:t>prewetting</a:t>
            </a:r>
            <a:r>
              <a:rPr lang="en-CA" baseline="0" dirty="0" smtClean="0"/>
              <a:t>  as per MTO is 5%.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C7959-BFFB-434E-8832-BE201C50D9D5}" type="slidenum">
              <a:rPr lang="en-CA" smtClean="0"/>
              <a:pPr/>
              <a:t>12</a:t>
            </a:fld>
            <a:endParaRPr lang="en-C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5 years of discussing rates</a:t>
            </a:r>
          </a:p>
          <a:p>
            <a:r>
              <a:rPr lang="en-CA" dirty="0" smtClean="0"/>
              <a:t>Insurance industry not fighting claims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C7959-BFFB-434E-8832-BE201C50D9D5}" type="slidenum">
              <a:rPr lang="en-CA" smtClean="0"/>
              <a:pPr/>
              <a:t>19</a:t>
            </a:fld>
            <a:endParaRPr lang="en-C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This</a:t>
            </a:r>
            <a:r>
              <a:rPr lang="en-CA" baseline="0" dirty="0" smtClean="0"/>
              <a:t> is where we have a challenge. The amount if you ask a landscaper is the total.</a:t>
            </a:r>
          </a:p>
          <a:p>
            <a:r>
              <a:rPr lang="en-CA" baseline="0" dirty="0" smtClean="0"/>
              <a:t>If you are not a landscaper you may think we just dump the salt in a pile</a:t>
            </a:r>
          </a:p>
          <a:p>
            <a:r>
              <a:rPr lang="en-CA" baseline="0" dirty="0" smtClean="0"/>
              <a:t>We plan in using kilograms per 1,000 square meters or pounds per 1,000 square feet.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C7959-BFFB-434E-8832-BE201C50D9D5}" type="slidenum">
              <a:rPr lang="en-CA" smtClean="0"/>
              <a:pPr/>
              <a:t>25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9428-86FE-4022-A3F2-4DD637B34159}" type="datetimeFigureOut">
              <a:rPr lang="en-CA" smtClean="0"/>
              <a:pPr/>
              <a:t>02/09/2010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193D-2E41-4850-A9D7-0B399BFEFDA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9428-86FE-4022-A3F2-4DD637B34159}" type="datetimeFigureOut">
              <a:rPr lang="en-CA" smtClean="0"/>
              <a:pPr/>
              <a:t>02/09/2010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193D-2E41-4850-A9D7-0B399BFEFDA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9428-86FE-4022-A3F2-4DD637B34159}" type="datetimeFigureOut">
              <a:rPr lang="en-CA" smtClean="0"/>
              <a:pPr/>
              <a:t>02/09/2010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193D-2E41-4850-A9D7-0B399BFEFDA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9428-86FE-4022-A3F2-4DD637B34159}" type="datetimeFigureOut">
              <a:rPr lang="en-CA" smtClean="0"/>
              <a:pPr/>
              <a:t>02/09/2010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193D-2E41-4850-A9D7-0B399BFEFDA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9428-86FE-4022-A3F2-4DD637B34159}" type="datetimeFigureOut">
              <a:rPr lang="en-CA" smtClean="0"/>
              <a:pPr/>
              <a:t>02/09/2010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193D-2E41-4850-A9D7-0B399BFEFDA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9428-86FE-4022-A3F2-4DD637B34159}" type="datetimeFigureOut">
              <a:rPr lang="en-CA" smtClean="0"/>
              <a:pPr/>
              <a:t>02/09/2010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193D-2E41-4850-A9D7-0B399BFEFDA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9428-86FE-4022-A3F2-4DD637B34159}" type="datetimeFigureOut">
              <a:rPr lang="en-CA" smtClean="0"/>
              <a:pPr/>
              <a:t>02/09/2010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193D-2E41-4850-A9D7-0B399BFEFDA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9428-86FE-4022-A3F2-4DD637B34159}" type="datetimeFigureOut">
              <a:rPr lang="en-CA" smtClean="0"/>
              <a:pPr/>
              <a:t>02/09/2010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193D-2E41-4850-A9D7-0B399BFEFDA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9428-86FE-4022-A3F2-4DD637B34159}" type="datetimeFigureOut">
              <a:rPr lang="en-CA" smtClean="0"/>
              <a:pPr/>
              <a:t>02/09/2010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193D-2E41-4850-A9D7-0B399BFEFDA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9428-86FE-4022-A3F2-4DD637B34159}" type="datetimeFigureOut">
              <a:rPr lang="en-CA" smtClean="0"/>
              <a:pPr/>
              <a:t>02/09/2010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193D-2E41-4850-A9D7-0B399BFEFDA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9428-86FE-4022-A3F2-4DD637B34159}" type="datetimeFigureOut">
              <a:rPr lang="en-CA" smtClean="0"/>
              <a:pPr/>
              <a:t>02/09/2010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193D-2E41-4850-A9D7-0B399BFEFDA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A9428-86FE-4022-A3F2-4DD637B34159}" type="datetimeFigureOut">
              <a:rPr lang="en-CA" smtClean="0"/>
              <a:pPr/>
              <a:t>02/09/2010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7193D-2E41-4850-A9D7-0B399BFEFDA3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ufftechbags.com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 smtClean="0"/>
              <a:t>Robert Roszell</a:t>
            </a:r>
            <a:endParaRPr lang="en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Inventor of the TUFF TECH Bag, flexible rain barrels and the flexible brine maker.</a:t>
            </a:r>
          </a:p>
          <a:p>
            <a:r>
              <a:rPr lang="en-CA" dirty="0" smtClean="0"/>
              <a:t>In the snow and ice industry for 19 years dealing with liquids for pavements</a:t>
            </a:r>
          </a:p>
          <a:p>
            <a:r>
              <a:rPr lang="en-CA" dirty="0" smtClean="0"/>
              <a:t>Developed the first 4 in 1 truck for Wellington County</a:t>
            </a:r>
          </a:p>
          <a:p>
            <a:r>
              <a:rPr lang="en-CA" dirty="0" smtClean="0">
                <a:hlinkClick r:id="rId2"/>
              </a:rPr>
              <a:t>www.tufftechbags.com</a:t>
            </a:r>
            <a:endParaRPr lang="en-CA" dirty="0" smtClean="0"/>
          </a:p>
          <a:p>
            <a:endParaRPr lang="en-CA" dirty="0" smtClean="0"/>
          </a:p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9198" y="0"/>
            <a:ext cx="80905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1907704" y="-57163"/>
          <a:ext cx="5343044" cy="6915163"/>
        </p:xfrm>
        <a:graphic>
          <a:graphicData uri="http://schemas.openxmlformats.org/presentationml/2006/ole">
            <p:oleObj spid="_x0000_s39938" name="Acrobat Document" r:id="rId3" imgW="7772400" imgH="1007424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sz="3200" dirty="0" err="1" smtClean="0"/>
              <a:t>Prewetting</a:t>
            </a:r>
            <a:r>
              <a:rPr lang="en-CA" sz="3200" dirty="0" smtClean="0"/>
              <a:t> is to apply any liquid to dry salt or sand prior to spreading.</a:t>
            </a:r>
            <a:endParaRPr lang="en-CA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7" name="Picture 3" descr="\\FILESERVER\RobertDrive\My Documents\My Documents\Snow equip\Snow Equipment Sales Pictures\Cp50sp~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747803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FILESERVER\RobertDrive\My Documents\My Documents\Snow equip\Snow Equipment Sales Pictures\Odoten~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FILESERVER\RobertDrive\My Documents\My Documents\Snow equip\Snow Equipment Sales Pictures\Snow Removal #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04664"/>
            <a:ext cx="9208494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6876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200" dirty="0" smtClean="0"/>
              <a:t>Anti-icing is the process of applying liquids to the road surface prior to a snowstorm.</a:t>
            </a:r>
            <a:endParaRPr lang="en-CA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84784"/>
            <a:ext cx="89644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Studies by various agencies and institutions have identified several benefits of a sound anti-icing strategy:</a:t>
            </a:r>
          </a:p>
          <a:p>
            <a:r>
              <a:rPr lang="en-CA" dirty="0" smtClean="0"/>
              <a:t> </a:t>
            </a:r>
          </a:p>
          <a:p>
            <a:r>
              <a:rPr lang="en-CA" dirty="0" smtClean="0"/>
              <a:t>-</a:t>
            </a:r>
            <a:r>
              <a:rPr lang="en-CA" b="1" dirty="0" smtClean="0"/>
              <a:t>by preventing snow or ice from bonding to pavement,</a:t>
            </a:r>
          </a:p>
          <a:p>
            <a:endParaRPr lang="en-CA" b="1" dirty="0" smtClean="0"/>
          </a:p>
          <a:p>
            <a:pPr>
              <a:buFontTx/>
              <a:buChar char="-"/>
            </a:pPr>
            <a:r>
              <a:rPr lang="en-CA" b="1" dirty="0" smtClean="0"/>
              <a:t>removal and control of snow is much easier </a:t>
            </a:r>
          </a:p>
          <a:p>
            <a:pPr>
              <a:buFontTx/>
              <a:buChar char="-"/>
            </a:pPr>
            <a:endParaRPr lang="en-CA" b="1" dirty="0" smtClean="0"/>
          </a:p>
          <a:p>
            <a:r>
              <a:rPr lang="en-CA" b="1" dirty="0" smtClean="0"/>
              <a:t>-material is applied ahead of the storm, making it safer for equipment and operators </a:t>
            </a:r>
          </a:p>
          <a:p>
            <a:endParaRPr lang="en-CA" b="1" dirty="0" smtClean="0"/>
          </a:p>
          <a:p>
            <a:r>
              <a:rPr lang="en-CA" b="1" dirty="0" smtClean="0"/>
              <a:t>-lower material application rates compared to de-icing operations </a:t>
            </a:r>
          </a:p>
          <a:p>
            <a:endParaRPr lang="en-CA" b="1" dirty="0" smtClean="0"/>
          </a:p>
          <a:p>
            <a:r>
              <a:rPr lang="en-CA" b="1" dirty="0" smtClean="0"/>
              <a:t>-the need for sand or other abrasives is reduced</a:t>
            </a:r>
          </a:p>
          <a:p>
            <a:r>
              <a:rPr lang="en-CA" b="1" dirty="0" smtClean="0"/>
              <a:t> </a:t>
            </a:r>
          </a:p>
          <a:p>
            <a:r>
              <a:rPr lang="en-CA" b="1" dirty="0" smtClean="0"/>
              <a:t>-cleanup of sand or other abrasives is reduced </a:t>
            </a:r>
          </a:p>
          <a:p>
            <a:endParaRPr lang="en-CA" b="1" dirty="0" smtClean="0"/>
          </a:p>
          <a:p>
            <a:r>
              <a:rPr lang="en-CA" b="1" dirty="0" smtClean="0"/>
              <a:t>-reduced environmental impact. </a:t>
            </a:r>
            <a:endParaRPr lang="en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9559" y="764704"/>
            <a:ext cx="10169822" cy="4581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sz="3600" b="1" dirty="0" smtClean="0"/>
              <a:t>Landscape Ontario’ s research project for standardization of salt application rates</a:t>
            </a:r>
            <a:endParaRPr lang="en-CA" sz="3600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u="sng" dirty="0" smtClean="0"/>
              <a:t>Topics of discussion</a:t>
            </a:r>
            <a:r>
              <a:rPr lang="en-CA" dirty="0" smtClean="0"/>
              <a:t/>
            </a:r>
            <a:br>
              <a:rPr lang="en-CA" dirty="0" smtClean="0"/>
            </a:b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Sayings and terms use in the snow industry</a:t>
            </a:r>
          </a:p>
          <a:p>
            <a:r>
              <a:rPr lang="en-CA" dirty="0" smtClean="0"/>
              <a:t>An over view of liquids</a:t>
            </a:r>
          </a:p>
          <a:p>
            <a:r>
              <a:rPr lang="en-CA" dirty="0" smtClean="0"/>
              <a:t>Landscape Ontario’s research project for 2010-2013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04850"/>
          </a:xfrm>
        </p:spPr>
        <p:txBody>
          <a:bodyPr>
            <a:normAutofit fontScale="90000"/>
          </a:bodyPr>
          <a:lstStyle/>
          <a:p>
            <a:r>
              <a:rPr lang="en-US" sz="4800" smtClean="0"/>
              <a:t>Open Loop Operations</a:t>
            </a:r>
          </a:p>
        </p:txBody>
      </p:sp>
      <p:sp>
        <p:nvSpPr>
          <p:cNvPr id="6" name="Bent Arrow 5"/>
          <p:cNvSpPr/>
          <p:nvPr/>
        </p:nvSpPr>
        <p:spPr>
          <a:xfrm>
            <a:off x="1600200" y="1905000"/>
            <a:ext cx="4343400" cy="12954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olded Corner 6"/>
          <p:cNvSpPr/>
          <p:nvPr/>
        </p:nvSpPr>
        <p:spPr>
          <a:xfrm>
            <a:off x="609600" y="3505200"/>
            <a:ext cx="2514600" cy="281940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4419600"/>
            <a:ext cx="22098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+mj-lt"/>
                <a:cs typeface="+mn-cs"/>
              </a:rPr>
              <a:t>Control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95600" y="1981200"/>
            <a:ext cx="92075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j-lt"/>
                <a:cs typeface="+mn-cs"/>
              </a:rPr>
              <a:t>Signal</a:t>
            </a:r>
          </a:p>
        </p:txBody>
      </p:sp>
      <p:pic>
        <p:nvPicPr>
          <p:cNvPr id="11" name="Picture 10" descr="motor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371600"/>
            <a:ext cx="2395538" cy="245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010400" y="2133600"/>
            <a:ext cx="990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  <a:cs typeface="+mn-cs"/>
              </a:rPr>
              <a:t>Motor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2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04850"/>
          </a:xfrm>
        </p:spPr>
        <p:txBody>
          <a:bodyPr>
            <a:normAutofit fontScale="90000"/>
          </a:bodyPr>
          <a:lstStyle/>
          <a:p>
            <a:r>
              <a:rPr lang="en-US" sz="4800" smtClean="0"/>
              <a:t>Closed Loop Operations</a:t>
            </a:r>
          </a:p>
        </p:txBody>
      </p:sp>
      <p:sp>
        <p:nvSpPr>
          <p:cNvPr id="5" name="Bent Arrow 4"/>
          <p:cNvSpPr/>
          <p:nvPr/>
        </p:nvSpPr>
        <p:spPr>
          <a:xfrm>
            <a:off x="1600200" y="1905000"/>
            <a:ext cx="4343400" cy="12954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95600" y="1981200"/>
            <a:ext cx="92075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j-lt"/>
                <a:cs typeface="+mn-cs"/>
              </a:rPr>
              <a:t>Signal</a:t>
            </a:r>
          </a:p>
        </p:txBody>
      </p:sp>
      <p:pic>
        <p:nvPicPr>
          <p:cNvPr id="11" name="Picture 10" descr="motor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752600"/>
            <a:ext cx="2422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934200" y="2286000"/>
            <a:ext cx="990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  <a:cs typeface="+mn-cs"/>
              </a:rPr>
              <a:t>Motor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96200" y="4262438"/>
            <a:ext cx="10668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j-lt"/>
                <a:cs typeface="+mn-cs"/>
              </a:rPr>
              <a:t>Sensor</a:t>
            </a:r>
          </a:p>
        </p:txBody>
      </p:sp>
      <p:sp>
        <p:nvSpPr>
          <p:cNvPr id="13" name="Bent Arrow 12"/>
          <p:cNvSpPr/>
          <p:nvPr/>
        </p:nvSpPr>
        <p:spPr>
          <a:xfrm rot="10800000">
            <a:off x="3200400" y="4495800"/>
            <a:ext cx="4343400" cy="12954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91000" y="5253038"/>
            <a:ext cx="2209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j-lt"/>
                <a:cs typeface="+mn-cs"/>
              </a:rPr>
              <a:t>Return Signal</a:t>
            </a:r>
          </a:p>
        </p:txBody>
      </p:sp>
      <p:pic>
        <p:nvPicPr>
          <p:cNvPr id="15" name="Picture 14" descr="PL-10XsmallRE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10000"/>
            <a:ext cx="2808288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990600" y="4648200"/>
            <a:ext cx="14478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  <a:cs typeface="+mn-cs"/>
              </a:rPr>
              <a:t>PLC-10X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  <a:cs typeface="+mn-cs"/>
              </a:rPr>
              <a:t>Controller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4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04850"/>
          </a:xfrm>
        </p:spPr>
        <p:txBody>
          <a:bodyPr/>
          <a:lstStyle/>
          <a:p>
            <a:r>
              <a:rPr lang="en-US" sz="4000" smtClean="0"/>
              <a:t>Closed Loop Ground Speed Operations</a:t>
            </a:r>
          </a:p>
        </p:txBody>
      </p:sp>
      <p:pic>
        <p:nvPicPr>
          <p:cNvPr id="9" name="Picture 8" descr="motor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1447800"/>
            <a:ext cx="2422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086600" y="2286000"/>
            <a:ext cx="990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  <a:cs typeface="+mn-cs"/>
              </a:rPr>
              <a:t>Motor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72400" y="3962400"/>
            <a:ext cx="1066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j-lt"/>
                <a:cs typeface="+mn-cs"/>
              </a:rPr>
              <a:t>Sensor</a:t>
            </a:r>
          </a:p>
        </p:txBody>
      </p:sp>
      <p:sp>
        <p:nvSpPr>
          <p:cNvPr id="12" name="Bent Arrow 11"/>
          <p:cNvSpPr/>
          <p:nvPr/>
        </p:nvSpPr>
        <p:spPr>
          <a:xfrm rot="10800000">
            <a:off x="3429000" y="4267200"/>
            <a:ext cx="4267200" cy="1219200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95800" y="4953000"/>
            <a:ext cx="22098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j-lt"/>
                <a:cs typeface="+mn-cs"/>
              </a:rPr>
              <a:t>Return Signal</a:t>
            </a:r>
          </a:p>
        </p:txBody>
      </p:sp>
      <p:pic>
        <p:nvPicPr>
          <p:cNvPr id="16" name="Picture 15" descr="satellit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985203">
            <a:off x="519907" y="1743868"/>
            <a:ext cx="1524000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Astro 5smal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581400"/>
            <a:ext cx="1168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ight Arrow 18"/>
          <p:cNvSpPr/>
          <p:nvPr/>
        </p:nvSpPr>
        <p:spPr>
          <a:xfrm rot="7000202">
            <a:off x="581820" y="3180556"/>
            <a:ext cx="525462" cy="92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3066944">
            <a:off x="928687" y="4225926"/>
            <a:ext cx="525463" cy="93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Up Arrow 21"/>
          <p:cNvSpPr/>
          <p:nvPr/>
        </p:nvSpPr>
        <p:spPr>
          <a:xfrm rot="5400000">
            <a:off x="3886200" y="76200"/>
            <a:ext cx="609600" cy="3962400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57600" y="1828800"/>
            <a:ext cx="92075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j-lt"/>
                <a:cs typeface="+mn-cs"/>
              </a:rPr>
              <a:t>Signal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209800" y="1905000"/>
            <a:ext cx="304800" cy="2362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09600" y="1295400"/>
            <a:ext cx="141287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j-lt"/>
                <a:cs typeface="+mn-cs"/>
              </a:rPr>
              <a:t>GPS Input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90600" y="3200400"/>
            <a:ext cx="106997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j-lt"/>
                <a:cs typeface="+mn-cs"/>
              </a:rPr>
              <a:t>Astro 5</a:t>
            </a:r>
          </a:p>
        </p:txBody>
      </p:sp>
      <p:pic>
        <p:nvPicPr>
          <p:cNvPr id="26" name="Picture 25" descr="PL-10XsmallREV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5" y="4564063"/>
            <a:ext cx="2324100" cy="2144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447800" y="5181600"/>
            <a:ext cx="14478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  <a:cs typeface="+mn-cs"/>
              </a:rPr>
              <a:t>PLC-10X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  <a:cs typeface="+mn-cs"/>
              </a:rPr>
              <a:t>Controller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9" grpId="0" animBg="1"/>
      <p:bldP spid="20" grpId="0" animBg="1"/>
      <p:bldP spid="22" grpId="0" animBg="1"/>
      <p:bldP spid="8" grpId="0"/>
      <p:bldP spid="23" grpId="0" animBg="1"/>
      <p:bldP spid="24" grpId="0"/>
      <p:bldP spid="2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ct 2"/>
          <p:cNvGraphicFramePr>
            <a:graphicFrameLocks noChangeAspect="1"/>
          </p:cNvGraphicFramePr>
          <p:nvPr/>
        </p:nvGraphicFramePr>
        <p:xfrm>
          <a:off x="179512" y="34805"/>
          <a:ext cx="8964488" cy="6927104"/>
        </p:xfrm>
        <a:graphic>
          <a:graphicData uri="http://schemas.openxmlformats.org/presentationml/2006/ole">
            <p:oleObj spid="_x0000_s66562" name="Acrobat Document" r:id="rId3" imgW="10058400" imgH="778464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552450"/>
          </a:xfrm>
        </p:spPr>
        <p:txBody>
          <a:bodyPr/>
          <a:lstStyle/>
          <a:p>
            <a:r>
              <a:rPr lang="en-US" sz="3000" smtClean="0"/>
              <a:t>Closed Loop Ground Speed Spinner Compensation</a:t>
            </a:r>
          </a:p>
        </p:txBody>
      </p:sp>
      <p:pic>
        <p:nvPicPr>
          <p:cNvPr id="5" name="Picture 4" descr="satellit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85203">
            <a:off x="519907" y="1743868"/>
            <a:ext cx="1524000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09600" y="1295400"/>
            <a:ext cx="141287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j-lt"/>
                <a:cs typeface="+mn-cs"/>
              </a:rPr>
              <a:t>GPS Input</a:t>
            </a:r>
          </a:p>
        </p:txBody>
      </p:sp>
      <p:sp>
        <p:nvSpPr>
          <p:cNvPr id="8" name="Right Arrow 7"/>
          <p:cNvSpPr/>
          <p:nvPr/>
        </p:nvSpPr>
        <p:spPr>
          <a:xfrm rot="7000202">
            <a:off x="581820" y="3180556"/>
            <a:ext cx="525462" cy="92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Astro 5smal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81400"/>
            <a:ext cx="1168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990600" y="3200400"/>
            <a:ext cx="106997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j-lt"/>
                <a:cs typeface="+mn-cs"/>
              </a:rPr>
              <a:t>Astro 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09800" y="1905000"/>
            <a:ext cx="304800" cy="2362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Up Arrow 13"/>
          <p:cNvSpPr/>
          <p:nvPr/>
        </p:nvSpPr>
        <p:spPr>
          <a:xfrm rot="5400000">
            <a:off x="3886200" y="76200"/>
            <a:ext cx="609600" cy="3962400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657600" y="1828800"/>
            <a:ext cx="92075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j-lt"/>
                <a:cs typeface="+mn-cs"/>
              </a:rPr>
              <a:t>Signal</a:t>
            </a:r>
          </a:p>
        </p:txBody>
      </p:sp>
      <p:pic>
        <p:nvPicPr>
          <p:cNvPr id="16" name="Picture 15" descr="motor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1447800"/>
            <a:ext cx="2422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7086600" y="2286000"/>
            <a:ext cx="990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  <a:cs typeface="+mn-cs"/>
              </a:rPr>
              <a:t>Motor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72400" y="3962400"/>
            <a:ext cx="1066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j-lt"/>
                <a:cs typeface="+mn-cs"/>
              </a:rPr>
              <a:t>Sensor</a:t>
            </a:r>
          </a:p>
        </p:txBody>
      </p:sp>
      <p:sp>
        <p:nvSpPr>
          <p:cNvPr id="19" name="Bent Arrow 18"/>
          <p:cNvSpPr/>
          <p:nvPr/>
        </p:nvSpPr>
        <p:spPr>
          <a:xfrm rot="10800000">
            <a:off x="3276600" y="4191000"/>
            <a:ext cx="4267200" cy="762000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91000" y="4267200"/>
            <a:ext cx="22098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j-lt"/>
                <a:cs typeface="+mn-cs"/>
              </a:rPr>
              <a:t>Return Signal</a:t>
            </a:r>
          </a:p>
        </p:txBody>
      </p:sp>
      <p:pic>
        <p:nvPicPr>
          <p:cNvPr id="22" name="Picture 21" descr="Spinner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278735">
            <a:off x="6526213" y="4876800"/>
            <a:ext cx="1944687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3886200" y="5634038"/>
            <a:ext cx="2209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j-lt"/>
                <a:cs typeface="+mn-cs"/>
              </a:rPr>
              <a:t>2-Way Signal</a:t>
            </a:r>
          </a:p>
        </p:txBody>
      </p:sp>
      <p:sp>
        <p:nvSpPr>
          <p:cNvPr id="25" name="Left-Right Arrow 24"/>
          <p:cNvSpPr/>
          <p:nvPr/>
        </p:nvSpPr>
        <p:spPr>
          <a:xfrm>
            <a:off x="3276600" y="5486400"/>
            <a:ext cx="3200400" cy="2286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629400" y="4960938"/>
            <a:ext cx="2133600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j-lt"/>
                <a:cs typeface="+mn-cs"/>
              </a:rPr>
              <a:t>Spinner Motor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j-lt"/>
                <a:cs typeface="+mn-cs"/>
              </a:rPr>
              <a:t>&amp; Sensor</a:t>
            </a:r>
          </a:p>
        </p:txBody>
      </p:sp>
      <p:sp>
        <p:nvSpPr>
          <p:cNvPr id="27" name="Right Arrow 26"/>
          <p:cNvSpPr/>
          <p:nvPr/>
        </p:nvSpPr>
        <p:spPr>
          <a:xfrm rot="2807448">
            <a:off x="788988" y="4291013"/>
            <a:ext cx="525462" cy="93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3" name="Picture 22" descr="PL-10XsmallREV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0438" y="4627563"/>
            <a:ext cx="2178050" cy="200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371600" y="5189538"/>
            <a:ext cx="14478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  <a:cs typeface="+mn-cs"/>
              </a:rPr>
              <a:t>PLC-10X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  <a:cs typeface="+mn-cs"/>
              </a:rPr>
              <a:t>Controller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/>
      <p:bldP spid="13" grpId="0" animBg="1"/>
      <p:bldP spid="14" grpId="0" animBg="1"/>
      <p:bldP spid="15" grpId="0"/>
      <p:bldP spid="17" grpId="0"/>
      <p:bldP spid="18" grpId="0"/>
      <p:bldP spid="20" grpId="0"/>
      <p:bldP spid="24" grpId="0"/>
      <p:bldP spid="25" grpId="0" animBg="1"/>
      <p:bldP spid="26" grpId="0"/>
      <p:bldP spid="27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sz="4000" dirty="0" smtClean="0"/>
              <a:t>Road application rates are measured in kilograms per 2 lane highway. Such as </a:t>
            </a:r>
            <a:br>
              <a:rPr lang="en-CA" sz="4000" dirty="0" smtClean="0"/>
            </a:br>
            <a:r>
              <a:rPr lang="en-CA" sz="4000" dirty="0" smtClean="0"/>
              <a:t>130kg/ km.</a:t>
            </a:r>
            <a:endParaRPr lang="en-CA" sz="40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What application rate do we use for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for parking lots? </a:t>
            </a:r>
            <a:endParaRPr lang="en-CA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sz="3200" b="1" dirty="0" smtClean="0"/>
              <a:t>Does wind chill effect the melting power of salt on a snow covered parking lot?</a:t>
            </a:r>
            <a:endParaRPr lang="en-CA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97838"/>
            <a:ext cx="89644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800" dirty="0" smtClean="0"/>
              <a:t>Still-air temperature that would have the same cooling effect on exposed skin as a given combination of temperature and wind speed. As the wind speed increases, the wind chill equivalent temperature decreases; e.g., an air temperature of 30 °F ( – 1.1 °C) with a wind speed of 20 mph (32.2 kph) produces a wind chill of 17 °F ( – 8 °C). Wind chill is often included in weather reports to describe how cold it feels</a:t>
            </a:r>
            <a:r>
              <a:rPr lang="en-CA" dirty="0" smtClean="0"/>
              <a:t>.</a:t>
            </a:r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u="sng" dirty="0" smtClean="0"/>
              <a:t>Dictionary definition</a:t>
            </a:r>
            <a:endParaRPr lang="en-CA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How cold is it?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It was cold enough to freeze the balls off a brass monkey!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Does ground temperature effect the ability of salt to melt a snow covered parking lot?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\\FILESERVER\RobertDrive\My Documents\My Documents\Snow equip\teeder totter 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91" y="0"/>
            <a:ext cx="902821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What is the biggest concern effecting the environment, salt or chlorides?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Salt brine is the most used liquid for anti-icing or </a:t>
            </a:r>
            <a:r>
              <a:rPr lang="en-CA" dirty="0" err="1" smtClean="0"/>
              <a:t>prewetting</a:t>
            </a:r>
            <a:r>
              <a:rPr lang="en-CA" dirty="0" smtClean="0"/>
              <a:t>.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</TotalTime>
  <Words>813</Words>
  <Application>Microsoft Office PowerPoint</Application>
  <PresentationFormat>On-screen Show (4:3)</PresentationFormat>
  <Paragraphs>104</Paragraphs>
  <Slides>25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Acrobat Document</vt:lpstr>
      <vt:lpstr>Robert Roszell</vt:lpstr>
      <vt:lpstr>Topics of discussion </vt:lpstr>
      <vt:lpstr>Does wind chill effect the melting power of salt on a snow covered parking lot?</vt:lpstr>
      <vt:lpstr>Dictionary definition</vt:lpstr>
      <vt:lpstr>How cold is it?</vt:lpstr>
      <vt:lpstr>Slide 6</vt:lpstr>
      <vt:lpstr>Slide 7</vt:lpstr>
      <vt:lpstr>What is the biggest concern effecting the environment, salt or chlorides?</vt:lpstr>
      <vt:lpstr>Salt brine is the most used liquid for anti-icing or prewetting.</vt:lpstr>
      <vt:lpstr>Slide 10</vt:lpstr>
      <vt:lpstr>Slide 11</vt:lpstr>
      <vt:lpstr>Prewetting is to apply any liquid to dry salt or sand prior to spreading.</vt:lpstr>
      <vt:lpstr>Slide 13</vt:lpstr>
      <vt:lpstr>Slide 14</vt:lpstr>
      <vt:lpstr>Slide 15</vt:lpstr>
      <vt:lpstr>Slide 16</vt:lpstr>
      <vt:lpstr>Slide 17</vt:lpstr>
      <vt:lpstr>Slide 18</vt:lpstr>
      <vt:lpstr>Landscape Ontario’ s research project for standardization of salt application rates</vt:lpstr>
      <vt:lpstr>Open Loop Operations</vt:lpstr>
      <vt:lpstr>Closed Loop Operations</vt:lpstr>
      <vt:lpstr>Closed Loop Ground Speed Operations</vt:lpstr>
      <vt:lpstr>Slide 23</vt:lpstr>
      <vt:lpstr>Closed Loop Ground Speed Spinner Compensation</vt:lpstr>
      <vt:lpstr>Road application rates are measured in kilograms per 2 lane highway. Such as  130kg/ km.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</dc:creator>
  <cp:lastModifiedBy>rachelb</cp:lastModifiedBy>
  <cp:revision>149</cp:revision>
  <dcterms:created xsi:type="dcterms:W3CDTF">2010-08-17T17:20:44Z</dcterms:created>
  <dcterms:modified xsi:type="dcterms:W3CDTF">2010-09-02T13:44:25Z</dcterms:modified>
</cp:coreProperties>
</file>