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8" r:id="rId3"/>
    <p:sldId id="283" r:id="rId4"/>
    <p:sldId id="284" r:id="rId5"/>
    <p:sldId id="270" r:id="rId6"/>
    <p:sldId id="278" r:id="rId7"/>
    <p:sldId id="27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9" r:id="rId20"/>
    <p:sldId id="272" r:id="rId21"/>
    <p:sldId id="273" r:id="rId22"/>
    <p:sldId id="274" r:id="rId23"/>
    <p:sldId id="280" r:id="rId24"/>
    <p:sldId id="281" r:id="rId25"/>
    <p:sldId id="275" r:id="rId26"/>
    <p:sldId id="285" r:id="rId27"/>
    <p:sldId id="277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983A"/>
    <a:srgbClr val="A2BF4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73" autoAdjust="0"/>
  </p:normalViewPr>
  <p:slideViewPr>
    <p:cSldViewPr snapToGrid="0" snapToObjects="1">
      <p:cViewPr>
        <p:scale>
          <a:sx n="75" d="100"/>
          <a:sy n="75" d="100"/>
        </p:scale>
        <p:origin x="-96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5FA41-7B6F-C746-84C0-1E7005A3FD29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332FD-7178-6B48-B015-C7202CB5E7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939CE-DEED-AF4D-998D-62E80A3BC054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8034A-8A93-3946-89E7-AA804E6DE19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8034A-8A93-3946-89E7-AA804E6DE19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8034A-8A93-3946-89E7-AA804E6DE19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right </a:t>
            </a:r>
            <a:r>
              <a:rPr lang="en-US" baseline="0" dirty="0" smtClean="0"/>
              <a:t> </a:t>
            </a:r>
            <a:r>
              <a:rPr lang="en-US" dirty="0" smtClean="0"/>
              <a:t>Green Roof at City Hall, Toronto,</a:t>
            </a:r>
            <a:r>
              <a:rPr lang="en-US" baseline="0" dirty="0" smtClean="0"/>
              <a:t> Ontario</a:t>
            </a:r>
          </a:p>
          <a:p>
            <a:r>
              <a:rPr lang="en-US" baseline="0" dirty="0" smtClean="0"/>
              <a:t>Bottom Left:  Canada’s first cold climate exterior wall, Nova Scotia Community College, Halifax, Nova Scotia…planted by horticulture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8034A-8A93-3946-89E7-AA804E6DE19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633714-D8E2-4BCF-A366-7357C070B985}" type="slidenum">
              <a:rPr lang="en-US" smtClean="0">
                <a:latin typeface="Times New Roman" pitchFamily="18" charset="0"/>
              </a:rPr>
              <a:pPr/>
              <a:t>26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CNLA logo curves CMYK [horizontal]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8075" y="5563733"/>
            <a:ext cx="3224837" cy="742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pic>
        <p:nvPicPr>
          <p:cNvPr id="7" name="Picture 6" descr="CNLA logo curves CMYK [horizontal]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80835" y="5662898"/>
            <a:ext cx="3224837" cy="742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CA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C9AFA62-B373-A547-B866-B2D1A0E100CF}" type="datetimeFigureOut">
              <a:rPr lang="en-US" smtClean="0"/>
              <a:pPr/>
              <a:t>5/20/2011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DFFA076-BF10-3649-A016-A8E64C08FF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finder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mwasilewski\My Documents\CHT - Now LIC\2010\Powerpoint photos n templates\template 2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1" y="0"/>
            <a:ext cx="9163051" cy="6858000"/>
          </a:xfrm>
          <a:prstGeom prst="rect">
            <a:avLst/>
          </a:prstGeom>
          <a:noFill/>
        </p:spPr>
      </p:pic>
      <p:pic>
        <p:nvPicPr>
          <p:cNvPr id="5" name="Picture 4" descr="group.tif"/>
          <p:cNvPicPr>
            <a:picLocks noChangeAspect="1"/>
          </p:cNvPicPr>
          <p:nvPr/>
        </p:nvPicPr>
        <p:blipFill>
          <a:blip r:embed="rId3">
            <a:lum contrast="9000"/>
          </a:blip>
          <a:srcRect r="4581"/>
          <a:stretch>
            <a:fillRect/>
          </a:stretch>
        </p:blipFill>
        <p:spPr>
          <a:xfrm>
            <a:off x="4243544" y="2165448"/>
            <a:ext cx="3971546" cy="32204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 descr="JJP_IMG_9149 adjusted.tiff"/>
          <p:cNvPicPr>
            <a:picLocks noChangeAspect="1"/>
          </p:cNvPicPr>
          <p:nvPr/>
        </p:nvPicPr>
        <p:blipFill>
          <a:blip r:embed="rId4">
            <a:lum bright="3000" contrast="7000"/>
            <a:alphaModFix/>
          </a:blip>
          <a:srcRect t="3270" b="15260"/>
          <a:stretch>
            <a:fillRect/>
          </a:stretch>
        </p:blipFill>
        <p:spPr>
          <a:xfrm>
            <a:off x="1110420" y="2165448"/>
            <a:ext cx="2851985" cy="32204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77371"/>
            <a:ext cx="8229600" cy="1484489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Careers in</a:t>
            </a:r>
            <a:br>
              <a:rPr kumimoji="0" lang="en-US" sz="4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Landscape Horticulture</a:t>
            </a:r>
            <a:endParaRPr kumimoji="0" lang="en-US" sz="4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mwasilewski\Documents\CHT - Now LIC\2011\LO logo White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5637213"/>
            <a:ext cx="3136901" cy="947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15045" name="Content Placeholder 2"/>
          <p:cNvSpPr>
            <a:spLocks noGrp="1"/>
          </p:cNvSpPr>
          <p:nvPr>
            <p:ph idx="1"/>
          </p:nvPr>
        </p:nvSpPr>
        <p:spPr>
          <a:xfrm>
            <a:off x="457647" y="1109548"/>
            <a:ext cx="8228707" cy="5193729"/>
          </a:xfrm>
        </p:spPr>
        <p:txBody>
          <a:bodyPr lIns="64291" tIns="32146" rIns="64291" bIns="32146"/>
          <a:lstStyle/>
          <a:p>
            <a:pPr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Landscape Architect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Landscape Designer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Draftsperson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Estimator</a:t>
            </a:r>
            <a:endParaRPr lang="en-US" sz="2600" dirty="0" smtClean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42" name="Title 1"/>
          <p:cNvSpPr>
            <a:spLocks noGrp="1"/>
          </p:cNvSpPr>
          <p:nvPr>
            <p:ph type="title"/>
          </p:nvPr>
        </p:nvSpPr>
        <p:spPr>
          <a:xfrm>
            <a:off x="301752" y="241300"/>
            <a:ext cx="8534400" cy="1125728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Landscape</a:t>
            </a: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 Architect and Designer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046" name="Picture 5"/>
          <p:cNvPicPr>
            <a:picLocks noChangeAspect="1"/>
          </p:cNvPicPr>
          <p:nvPr/>
        </p:nvPicPr>
        <p:blipFill>
          <a:blip r:embed="rId3">
            <a:lum bright="4000" contrast="-2000"/>
          </a:blip>
          <a:srcRect l="6152" r="17226"/>
          <a:stretch>
            <a:fillRect/>
          </a:stretch>
        </p:blipFill>
        <p:spPr bwMode="auto">
          <a:xfrm>
            <a:off x="4719427" y="1109548"/>
            <a:ext cx="2970095" cy="2596865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72997" y="3851553"/>
            <a:ext cx="4216525" cy="2811017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16069" name="Content Placeholder 2"/>
          <p:cNvSpPr>
            <a:spLocks noGrp="1"/>
          </p:cNvSpPr>
          <p:nvPr>
            <p:ph idx="1"/>
          </p:nvPr>
        </p:nvSpPr>
        <p:spPr>
          <a:xfrm>
            <a:off x="301753" y="1499072"/>
            <a:ext cx="4844620" cy="5358928"/>
          </a:xfrm>
        </p:spPr>
        <p:txBody>
          <a:bodyPr lIns="64291" tIns="32146" rIns="64291" bIns="32146"/>
          <a:lstStyle/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Manager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Construction Foreperson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Construction Supervisor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Salesperson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Stone Mason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Carpenter</a:t>
            </a:r>
          </a:p>
          <a:p>
            <a:pPr eaLnBrk="1" hangingPunct="1">
              <a:buClr>
                <a:srgbClr val="7EB606"/>
              </a:buClr>
            </a:pPr>
            <a:r>
              <a:rPr lang="en-US" sz="28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Landscape Technician</a:t>
            </a:r>
            <a:endParaRPr lang="en-US" sz="2600" dirty="0" smtClean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6066" name="Title 1"/>
          <p:cNvSpPr>
            <a:spLocks noGrp="1"/>
          </p:cNvSpPr>
          <p:nvPr>
            <p:ph type="title"/>
          </p:nvPr>
        </p:nvSpPr>
        <p:spPr>
          <a:xfrm>
            <a:off x="301752" y="692087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Landscape Contracting</a:t>
            </a:r>
            <a:b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7" descr="Skills Quebec Team DSC_0013.jpg"/>
          <p:cNvPicPr>
            <a:picLocks noChangeAspect="1"/>
          </p:cNvPicPr>
          <p:nvPr/>
        </p:nvPicPr>
        <p:blipFill>
          <a:blip r:embed="rId3">
            <a:lum bright="5000" contrast="-3000"/>
          </a:blip>
          <a:srcRect t="-33692" b="-33692"/>
          <a:stretch>
            <a:fillRect/>
          </a:stretch>
        </p:blipFill>
        <p:spPr bwMode="auto">
          <a:xfrm>
            <a:off x="4411266" y="527161"/>
            <a:ext cx="5199460" cy="633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30000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17093" name="Content Placeholder 2"/>
          <p:cNvSpPr>
            <a:spLocks noGrp="1"/>
          </p:cNvSpPr>
          <p:nvPr>
            <p:ph idx="1"/>
          </p:nvPr>
        </p:nvSpPr>
        <p:spPr>
          <a:xfrm>
            <a:off x="4307752" y="1295400"/>
            <a:ext cx="7027985" cy="5791200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Horticulturist</a:t>
            </a:r>
          </a:p>
          <a:p>
            <a:pPr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Supervisor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Foreperson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Crew Leader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Gardener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IPM Technician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Sales Representative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Estimator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Equipment Operator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Turf Specialist</a:t>
            </a:r>
          </a:p>
        </p:txBody>
      </p:sp>
      <p:sp>
        <p:nvSpPr>
          <p:cNvPr id="217090" name="Title 1"/>
          <p:cNvSpPr>
            <a:spLocks noGrp="1"/>
          </p:cNvSpPr>
          <p:nvPr>
            <p:ph type="title"/>
          </p:nvPr>
        </p:nvSpPr>
        <p:spPr>
          <a:xfrm>
            <a:off x="301752" y="516636"/>
            <a:ext cx="8534400" cy="1100328"/>
          </a:xfrm>
        </p:spPr>
        <p:txBody>
          <a:bodyPr lIns="64291" tIns="32146" rIns="64291" bIns="32146">
            <a:normAutofit fontScale="90000"/>
          </a:bodyPr>
          <a:lstStyle/>
          <a:p>
            <a:pPr algn="ctr"/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Grounds Management </a:t>
            </a:r>
            <a:b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and Lawn Care</a:t>
            </a:r>
            <a:b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7094" name="Picture 6" descr="DSCF2353.JPG"/>
          <p:cNvPicPr>
            <a:picLocks noChangeAspect="1"/>
          </p:cNvPicPr>
          <p:nvPr/>
        </p:nvPicPr>
        <p:blipFill>
          <a:blip r:embed="rId3">
            <a:lum bright="6000" contrast="2000"/>
          </a:blip>
          <a:srcRect l="10535" t="10893" r="5376" b="4874"/>
          <a:stretch>
            <a:fillRect/>
          </a:stretch>
        </p:blipFill>
        <p:spPr bwMode="auto">
          <a:xfrm>
            <a:off x="301752" y="1616964"/>
            <a:ext cx="3762248" cy="3065535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18117" name="Content Placeholder 2"/>
          <p:cNvSpPr>
            <a:spLocks noGrp="1"/>
          </p:cNvSpPr>
          <p:nvPr>
            <p:ph idx="1"/>
          </p:nvPr>
        </p:nvSpPr>
        <p:spPr>
          <a:xfrm>
            <a:off x="457647" y="1001486"/>
            <a:ext cx="5056323" cy="5193729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Executive Director of Parks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Operations Manager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Superintendent of Parks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Horticultural Technician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Park Planner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Greenhouse Manager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Curator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Gardener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Horticultural Foreperson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Horticulture Supervisor</a:t>
            </a:r>
          </a:p>
        </p:txBody>
      </p:sp>
      <p:sp>
        <p:nvSpPr>
          <p:cNvPr id="218114" name="Title 1"/>
          <p:cNvSpPr>
            <a:spLocks noGrp="1"/>
          </p:cNvSpPr>
          <p:nvPr>
            <p:ph type="title"/>
          </p:nvPr>
        </p:nvSpPr>
        <p:spPr>
          <a:xfrm>
            <a:off x="301752" y="608076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Parks &amp;</a:t>
            </a: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Recreation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5167"/>
          <a:stretch>
            <a:fillRect/>
          </a:stretch>
        </p:blipFill>
        <p:spPr>
          <a:xfrm>
            <a:off x="5119805" y="1192856"/>
            <a:ext cx="3353489" cy="4240276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19141" name="Content Placeholder 2"/>
          <p:cNvSpPr>
            <a:spLocks noGrp="1"/>
          </p:cNvSpPr>
          <p:nvPr>
            <p:ph idx="1"/>
          </p:nvPr>
        </p:nvSpPr>
        <p:spPr>
          <a:xfrm>
            <a:off x="301753" y="1499072"/>
            <a:ext cx="4867148" cy="5193729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Grower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Salesperson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Construction Foreperson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Maintenance Supervisor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Crew Member</a:t>
            </a:r>
          </a:p>
        </p:txBody>
      </p:sp>
      <p:sp>
        <p:nvSpPr>
          <p:cNvPr id="219138" name="Title 1"/>
          <p:cNvSpPr>
            <a:spLocks noGrp="1"/>
          </p:cNvSpPr>
          <p:nvPr>
            <p:ph type="title"/>
          </p:nvPr>
        </p:nvSpPr>
        <p:spPr>
          <a:xfrm>
            <a:off x="301752" y="608076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Interior Plantscaping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9142" name="Picture 7" descr="DSCF4625.JPG"/>
          <p:cNvPicPr>
            <a:picLocks noChangeAspect="1"/>
          </p:cNvPicPr>
          <p:nvPr/>
        </p:nvPicPr>
        <p:blipFill>
          <a:blip r:embed="rId3">
            <a:lum/>
          </a:blip>
          <a:srcRect l="3604" r="2293"/>
          <a:stretch>
            <a:fillRect/>
          </a:stretch>
        </p:blipFill>
        <p:spPr bwMode="auto">
          <a:xfrm>
            <a:off x="4851227" y="943289"/>
            <a:ext cx="3709154" cy="5537167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20165" name="Content Placeholder 2"/>
          <p:cNvSpPr>
            <a:spLocks noGrp="1"/>
          </p:cNvSpPr>
          <p:nvPr>
            <p:ph idx="1"/>
          </p:nvPr>
        </p:nvSpPr>
        <p:spPr>
          <a:xfrm>
            <a:off x="457647" y="1132114"/>
            <a:ext cx="8228707" cy="5325773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Grower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Production Superintendent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Marketing Manager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Inventory Controller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Buyer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Floral Designer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IPM Specialist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Wholesale Florist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Salesperson</a:t>
            </a:r>
          </a:p>
          <a:p>
            <a:pPr eaLnBrk="1" hangingPunct="1">
              <a:buClr>
                <a:srgbClr val="7EB606"/>
              </a:buClr>
              <a:buNone/>
            </a:pPr>
            <a:endParaRPr lang="en-US" dirty="0" smtClean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301752" y="608076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Floriculture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0166" name="Picture 3" descr="Garden Centre Sales - Management "/>
          <p:cNvPicPr>
            <a:picLocks noChangeAspect="1" noChangeArrowheads="1"/>
          </p:cNvPicPr>
          <p:nvPr/>
        </p:nvPicPr>
        <p:blipFill>
          <a:blip r:embed="rId3"/>
          <a:srcRect l="18456" r="17224"/>
          <a:stretch>
            <a:fillRect/>
          </a:stretch>
        </p:blipFill>
        <p:spPr bwMode="auto">
          <a:xfrm>
            <a:off x="4421769" y="2268329"/>
            <a:ext cx="3267755" cy="3826737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21189" name="Content Placeholder 2"/>
          <p:cNvSpPr>
            <a:spLocks noGrp="1"/>
          </p:cNvSpPr>
          <p:nvPr>
            <p:ph idx="1"/>
          </p:nvPr>
        </p:nvSpPr>
        <p:spPr>
          <a:xfrm>
            <a:off x="457647" y="914400"/>
            <a:ext cx="8228707" cy="5193729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Technician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Irrigation Auditor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Designer</a:t>
            </a:r>
          </a:p>
          <a:p>
            <a:pPr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Irrigation Installer</a:t>
            </a:r>
          </a:p>
          <a:p>
            <a:pPr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Sales Representative</a:t>
            </a:r>
          </a:p>
        </p:txBody>
      </p:sp>
      <p:sp>
        <p:nvSpPr>
          <p:cNvPr id="221186" name="Title 1"/>
          <p:cNvSpPr>
            <a:spLocks noGrp="1"/>
          </p:cNvSpPr>
          <p:nvPr>
            <p:ph type="title"/>
          </p:nvPr>
        </p:nvSpPr>
        <p:spPr>
          <a:xfrm>
            <a:off x="301752" y="608076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Irrigation Contracting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1190" name="Picture 3" descr="Irrigation 2"/>
          <p:cNvPicPr>
            <a:picLocks noChangeAspect="1" noChangeArrowheads="1"/>
          </p:cNvPicPr>
          <p:nvPr/>
        </p:nvPicPr>
        <p:blipFill>
          <a:blip r:embed="rId3"/>
          <a:srcRect r="33388"/>
          <a:stretch>
            <a:fillRect/>
          </a:stretch>
        </p:blipFill>
        <p:spPr bwMode="auto">
          <a:xfrm>
            <a:off x="4487147" y="2883714"/>
            <a:ext cx="3285551" cy="3473543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22213" name="Content Placeholder 2"/>
          <p:cNvSpPr>
            <a:spLocks noGrp="1"/>
          </p:cNvSpPr>
          <p:nvPr>
            <p:ph idx="1"/>
          </p:nvPr>
        </p:nvSpPr>
        <p:spPr>
          <a:xfrm>
            <a:off x="1582057" y="4148790"/>
            <a:ext cx="8228707" cy="3304295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Golf Course Superintendent 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Assistant Superintendent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Golf Course Technician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Equipment Operator, Turf Specialist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Horticulturist, Gardener</a:t>
            </a:r>
          </a:p>
        </p:txBody>
      </p:sp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462216" y="3889829"/>
            <a:ext cx="8534400" cy="1418396"/>
          </a:xfrm>
        </p:spPr>
        <p:txBody>
          <a:bodyPr lIns="64291" tIns="32146" rIns="64291" bIns="32146">
            <a:noAutofit/>
          </a:bodyPr>
          <a:lstStyle/>
          <a:p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Golf Courses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2214" name="Picture 3" descr="Golf course"/>
          <p:cNvPicPr>
            <a:picLocks noChangeAspect="1" noChangeArrowheads="1"/>
          </p:cNvPicPr>
          <p:nvPr/>
        </p:nvPicPr>
        <p:blipFill>
          <a:blip r:embed="rId3"/>
          <a:srcRect t="33481" b="7726"/>
          <a:stretch>
            <a:fillRect/>
          </a:stretch>
        </p:blipFill>
        <p:spPr bwMode="auto">
          <a:xfrm>
            <a:off x="462216" y="0"/>
            <a:ext cx="8217326" cy="3336043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23237" name="Content Placeholder 2"/>
          <p:cNvSpPr>
            <a:spLocks noGrp="1"/>
          </p:cNvSpPr>
          <p:nvPr>
            <p:ph idx="1"/>
          </p:nvPr>
        </p:nvSpPr>
        <p:spPr>
          <a:xfrm>
            <a:off x="457647" y="977999"/>
            <a:ext cx="4393753" cy="5880001"/>
          </a:xfrm>
        </p:spPr>
        <p:txBody>
          <a:bodyPr lIns="64291" tIns="32146" rIns="64291" bIns="32146">
            <a:normAutofit/>
          </a:bodyPr>
          <a:lstStyle/>
          <a:p>
            <a:pPr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Educational Director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Plant Propagator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Librarian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Horticulturist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Curator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Gardener 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Instructor</a:t>
            </a:r>
          </a:p>
          <a:p>
            <a:pPr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IPM Specialist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Plant Pathologist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Plant Entomologist</a:t>
            </a:r>
          </a:p>
          <a:p>
            <a:pPr eaLnBrk="1" hangingPunct="1">
              <a:buClr>
                <a:srgbClr val="7EB606"/>
              </a:buClr>
            </a:pPr>
            <a:r>
              <a:rPr lang="en-US" sz="23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Conservation Manager</a:t>
            </a:r>
          </a:p>
        </p:txBody>
      </p:sp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301752" y="608076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Botanical Gardens and Arboreta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886" y="1367028"/>
            <a:ext cx="4503638" cy="3606077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23237" name="Content Placeholder 2"/>
          <p:cNvSpPr>
            <a:spLocks noGrp="1"/>
          </p:cNvSpPr>
          <p:nvPr>
            <p:ph idx="1"/>
          </p:nvPr>
        </p:nvSpPr>
        <p:spPr>
          <a:xfrm>
            <a:off x="457647" y="1168400"/>
            <a:ext cx="2933253" cy="2641601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Designer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Technician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Horticulturist</a:t>
            </a:r>
          </a:p>
          <a:p>
            <a:pPr eaLnBrk="1" hangingPunct="1">
              <a:buClr>
                <a:srgbClr val="7EB606"/>
              </a:buClr>
            </a:pPr>
            <a:r>
              <a:rPr lang="en-US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Gardener </a:t>
            </a:r>
          </a:p>
        </p:txBody>
      </p:sp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301752" y="608076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Green Roofs and Green Walls </a:t>
            </a:r>
            <a: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6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6732" t="7874" b="3937"/>
          <a:stretch>
            <a:fillRect/>
          </a:stretch>
        </p:blipFill>
        <p:spPr>
          <a:xfrm>
            <a:off x="4082117" y="977900"/>
            <a:ext cx="3861547" cy="3067236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984" t="2625" b="9186"/>
          <a:stretch>
            <a:fillRect/>
          </a:stretch>
        </p:blipFill>
        <p:spPr>
          <a:xfrm>
            <a:off x="1591735" y="3345878"/>
            <a:ext cx="4549648" cy="3039120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49"/>
            <a:ext cx="7562850" cy="4324349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Choose from a wide diversity of rewarding jobs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Work in a healthy environment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Have a career with advancement opportunities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Be financially independent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Do something creative and meaningful that people will enjoy for years to come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With your two hands, you have the ability to make the world a greener, more beautiful place!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Gardening is North America’s #1 leisure-time activity… we get paid to do it everyday!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489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7D983A"/>
                </a:solidFill>
              </a:rPr>
              <a:t>Careers in</a:t>
            </a:r>
            <a:r>
              <a:rPr sz="4400" dirty="0" smtClean="0">
                <a:solidFill>
                  <a:srgbClr val="7D983A"/>
                </a:solidFill>
              </a:rPr>
              <a:t/>
            </a:r>
            <a:br>
              <a:rPr sz="4400" dirty="0" smtClean="0">
                <a:solidFill>
                  <a:srgbClr val="7D983A"/>
                </a:solidFill>
              </a:rPr>
            </a:br>
            <a:r>
              <a:rPr lang="en-US" sz="4400" dirty="0" smtClean="0">
                <a:solidFill>
                  <a:srgbClr val="7D983A"/>
                </a:solidFill>
              </a:rPr>
              <a:t>Landscape Horticulture</a:t>
            </a:r>
            <a:endParaRPr lang="en-US" sz="4400" dirty="0">
              <a:solidFill>
                <a:srgbClr val="7D983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5666"/>
            <a:ext cx="5753100" cy="43603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7D983A"/>
                </a:solidFill>
              </a:rPr>
              <a:t>Opportunities for anyone with a: 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Passion for plants and people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Love of outdoors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Desire to learn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Technical Essential Skills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Strong Work Ethic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Entrepreneurial spirit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Environmental responsibility</a:t>
            </a:r>
          </a:p>
          <a:p>
            <a:pPr>
              <a:buNone/>
            </a:pPr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777"/>
            <a:ext cx="8229600" cy="12135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7D983A"/>
                </a:solidFill>
              </a:rPr>
              <a:t>The Landscape Horticulture Industry</a:t>
            </a:r>
            <a:endParaRPr lang="en-US" dirty="0">
              <a:solidFill>
                <a:srgbClr val="7D983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5945" r="12844"/>
          <a:stretch>
            <a:fillRect/>
          </a:stretch>
        </p:blipFill>
        <p:spPr>
          <a:xfrm>
            <a:off x="5894501" y="2311401"/>
            <a:ext cx="2792299" cy="3136900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111"/>
            <a:ext cx="8407400" cy="5105400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Workplace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Certificates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Apprenticeship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College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University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solidFill>
                  <a:srgbClr val="7D983A"/>
                </a:solidFill>
              </a:rPr>
              <a:t>Industry </a:t>
            </a:r>
          </a:p>
          <a:p>
            <a:pPr>
              <a:buClr>
                <a:srgbClr val="008000"/>
              </a:buClr>
              <a:buNone/>
            </a:pPr>
            <a:r>
              <a:rPr lang="en-US" dirty="0" smtClean="0">
                <a:solidFill>
                  <a:srgbClr val="7D983A"/>
                </a:solidFill>
              </a:rPr>
              <a:t>   Certifications</a:t>
            </a:r>
          </a:p>
          <a:p>
            <a:pPr algn="ctr">
              <a:buClr>
                <a:srgbClr val="008000"/>
              </a:buClr>
              <a:buNone/>
            </a:pPr>
            <a:endParaRPr lang="en-US" sz="1700" dirty="0" smtClean="0">
              <a:solidFill>
                <a:srgbClr val="7D983A"/>
              </a:solidFill>
            </a:endParaRPr>
          </a:p>
          <a:p>
            <a:pPr algn="ctr">
              <a:buClr>
                <a:srgbClr val="008000"/>
              </a:buClr>
              <a:buNone/>
            </a:pPr>
            <a:r>
              <a:rPr lang="en-US" sz="2300" i="1" dirty="0" smtClean="0">
                <a:solidFill>
                  <a:srgbClr val="7D983A"/>
                </a:solidFill>
              </a:rPr>
              <a:t>Regardless of the pathway, to be successful</a:t>
            </a:r>
          </a:p>
          <a:p>
            <a:pPr algn="ctr">
              <a:buClr>
                <a:srgbClr val="008000"/>
              </a:buClr>
              <a:buNone/>
            </a:pPr>
            <a:r>
              <a:rPr lang="en-US" sz="2300" i="1" dirty="0" smtClean="0">
                <a:solidFill>
                  <a:srgbClr val="7D983A"/>
                </a:solidFill>
              </a:rPr>
              <a:t>learning is a life long journey! </a:t>
            </a:r>
          </a:p>
          <a:p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/>
          <a:lstStyle/>
          <a:p>
            <a:r>
              <a:rPr dirty="0" smtClean="0">
                <a:solidFill>
                  <a:srgbClr val="7D983A"/>
                </a:solidFill>
              </a:rPr>
              <a:t>Many </a:t>
            </a:r>
            <a:r>
              <a:rPr lang="en-US" dirty="0" smtClean="0">
                <a:solidFill>
                  <a:srgbClr val="7D983A"/>
                </a:solidFill>
              </a:rPr>
              <a:t>Pathways to success…</a:t>
            </a:r>
            <a:r>
              <a:rPr dirty="0" smtClean="0">
                <a:solidFill>
                  <a:srgbClr val="7D983A"/>
                </a:solidFill>
              </a:rPr>
              <a:t>..</a:t>
            </a:r>
            <a:endParaRPr lang="en-US" dirty="0">
              <a:solidFill>
                <a:srgbClr val="7D983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1000" contrast="7000"/>
          </a:blip>
          <a:stretch>
            <a:fillRect/>
          </a:stretch>
        </p:blipFill>
        <p:spPr>
          <a:xfrm>
            <a:off x="3530600" y="1440111"/>
            <a:ext cx="5333998" cy="3247305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838200"/>
            <a:ext cx="4811202" cy="49433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Landscape Horticulturist was the 50</a:t>
            </a:r>
            <a:r>
              <a:rPr lang="en-US" sz="2000" baseline="30000" dirty="0" smtClean="0">
                <a:solidFill>
                  <a:srgbClr val="7D983A"/>
                </a:solidFill>
              </a:rPr>
              <a:t>th</a:t>
            </a:r>
            <a:r>
              <a:rPr lang="en-US" sz="2000" dirty="0" smtClean="0">
                <a:solidFill>
                  <a:srgbClr val="7D983A"/>
                </a:solidFill>
              </a:rPr>
              <a:t> trade to receive Red Seal status in 50 years of the Red Seal program in 2010</a:t>
            </a:r>
          </a:p>
          <a:p>
            <a:pPr>
              <a:buClr>
                <a:srgbClr val="008000"/>
              </a:buClr>
            </a:pPr>
            <a:endParaRPr lang="en-US" sz="2000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Focus on practical on-the- job training during the  gardening season </a:t>
            </a:r>
          </a:p>
          <a:p>
            <a:pPr>
              <a:buClr>
                <a:srgbClr val="008000"/>
              </a:buClr>
              <a:buNone/>
            </a:pPr>
            <a:endParaRPr lang="en-US" sz="2000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In-class time is during off-peak season times </a:t>
            </a:r>
          </a:p>
          <a:p>
            <a:pPr>
              <a:buClr>
                <a:srgbClr val="008000"/>
              </a:buClr>
              <a:buNone/>
            </a:pPr>
            <a:endParaRPr lang="en-US" sz="2000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000" u="sng" dirty="0" smtClean="0">
                <a:solidFill>
                  <a:srgbClr val="7D983A"/>
                </a:solidFill>
              </a:rPr>
              <a:t>www.caf-fca.org</a:t>
            </a:r>
          </a:p>
          <a:p>
            <a:pPr>
              <a:buClr>
                <a:srgbClr val="008000"/>
              </a:buClr>
              <a:buNone/>
            </a:pPr>
            <a:r>
              <a:rPr lang="en-US" sz="2000" dirty="0" smtClean="0">
                <a:solidFill>
                  <a:srgbClr val="7D983A"/>
                </a:solidFill>
              </a:rPr>
              <a:t>    Resources for youth, apprentices, researchers, educators and employers</a:t>
            </a:r>
          </a:p>
          <a:p>
            <a:pPr>
              <a:buClr>
                <a:srgbClr val="008000"/>
              </a:buClr>
            </a:pPr>
            <a:endParaRPr lang="en-US" sz="2000" dirty="0" smtClean="0">
              <a:solidFill>
                <a:srgbClr val="7D983A"/>
              </a:solidFill>
            </a:endParaRPr>
          </a:p>
          <a:p>
            <a:endParaRPr lang="en-US" sz="2000" dirty="0">
              <a:solidFill>
                <a:srgbClr val="7D983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891" y="-207818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rgbClr val="7D983A"/>
                </a:solidFill>
              </a:rPr>
              <a:t>Apprenticeship</a:t>
            </a:r>
            <a:endParaRPr lang="en-US" dirty="0">
              <a:solidFill>
                <a:srgbClr val="7D983A"/>
              </a:solidFill>
            </a:endParaRPr>
          </a:p>
        </p:txBody>
      </p:sp>
      <p:pic>
        <p:nvPicPr>
          <p:cNvPr id="4" name="Picture 3" descr="JJP_IMG_9001 adjusted.tiff"/>
          <p:cNvPicPr>
            <a:picLocks noChangeAspect="1"/>
          </p:cNvPicPr>
          <p:nvPr/>
        </p:nvPicPr>
        <p:blipFill>
          <a:blip r:embed="rId3">
            <a:lum bright="3000"/>
          </a:blip>
          <a:stretch>
            <a:fillRect/>
          </a:stretch>
        </p:blipFill>
        <p:spPr>
          <a:xfrm>
            <a:off x="5112954" y="719173"/>
            <a:ext cx="3482726" cy="5062375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011382"/>
            <a:ext cx="8385048" cy="1600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Clr>
                <a:srgbClr val="008000"/>
              </a:buClr>
            </a:pPr>
            <a:r>
              <a:rPr lang="en-US" b="1" u="sng" dirty="0" smtClean="0">
                <a:solidFill>
                  <a:srgbClr val="7D983A"/>
                </a:solidFill>
              </a:rPr>
              <a:t>www.ontariocolleges.ca</a:t>
            </a:r>
          </a:p>
          <a:p>
            <a:pPr>
              <a:buClr>
                <a:srgbClr val="008000"/>
              </a:buClr>
              <a:buNone/>
            </a:pPr>
            <a:r>
              <a:rPr lang="en-US" b="1" u="sng" dirty="0" smtClean="0">
                <a:solidFill>
                  <a:srgbClr val="7D983A"/>
                </a:solidFill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b="1" u="sng" dirty="0" smtClean="0">
                <a:solidFill>
                  <a:srgbClr val="7D983A"/>
                </a:solidFill>
              </a:rPr>
              <a:t>www.accc.ca </a:t>
            </a:r>
          </a:p>
          <a:p>
            <a:pPr>
              <a:buClr>
                <a:srgbClr val="008000"/>
              </a:buClr>
              <a:buNone/>
            </a:pPr>
            <a:r>
              <a:rPr lang="en-US" sz="2100" dirty="0" smtClean="0">
                <a:solidFill>
                  <a:srgbClr val="7D983A"/>
                </a:solidFill>
              </a:rPr>
              <a:t>   Association of Canadian Community Colleges and Institutes </a:t>
            </a:r>
          </a:p>
          <a:p>
            <a:pPr>
              <a:buClr>
                <a:srgbClr val="008000"/>
              </a:buClr>
              <a:buNone/>
            </a:pPr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818"/>
            <a:ext cx="8229600" cy="1219200"/>
          </a:xfrm>
        </p:spPr>
        <p:txBody>
          <a:bodyPr>
            <a:normAutofit/>
          </a:bodyPr>
          <a:lstStyle/>
          <a:p>
            <a:r>
              <a:rPr dirty="0" smtClean="0">
                <a:solidFill>
                  <a:srgbClr val="7D983A"/>
                </a:solidFill>
              </a:rPr>
              <a:t>Colleges and Universities</a:t>
            </a:r>
            <a:endParaRPr lang="en-US" dirty="0">
              <a:solidFill>
                <a:srgbClr val="7D983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2971800"/>
            <a:ext cx="5054600" cy="3463812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011382"/>
            <a:ext cx="8385048" cy="4454652"/>
          </a:xfrm>
        </p:spPr>
        <p:txBody>
          <a:bodyPr wrap="square">
            <a:normAutofit fontScale="6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Clr>
                <a:srgbClr val="008000"/>
              </a:buClr>
            </a:pPr>
            <a:r>
              <a:rPr lang="en-US" sz="2880" b="1" u="sng" dirty="0" smtClean="0">
                <a:solidFill>
                  <a:srgbClr val="7D983A"/>
                </a:solidFill>
              </a:rPr>
              <a:t>www.canadian-universities.net</a:t>
            </a:r>
          </a:p>
          <a:p>
            <a:pPr>
              <a:buClr>
                <a:srgbClr val="008000"/>
              </a:buClr>
              <a:buNone/>
            </a:pPr>
            <a:r>
              <a:rPr lang="en-US" b="1" i="1" dirty="0" smtClean="0">
                <a:solidFill>
                  <a:srgbClr val="7D983A"/>
                </a:solidFill>
              </a:rPr>
              <a:t>    </a:t>
            </a:r>
            <a:r>
              <a:rPr lang="en-US" i="1" dirty="0" smtClean="0">
                <a:solidFill>
                  <a:srgbClr val="7D983A"/>
                </a:solidFill>
              </a:rPr>
              <a:t>Canadian universities, community colleges, career colleges and jobs in Canada</a:t>
            </a:r>
          </a:p>
          <a:p>
            <a:pPr>
              <a:buClr>
                <a:srgbClr val="008000"/>
              </a:buClr>
            </a:pPr>
            <a:endParaRPr lang="en-US" b="1" u="sng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880" b="1" i="1" u="sng" dirty="0" smtClean="0">
                <a:solidFill>
                  <a:srgbClr val="7D983A"/>
                </a:solidFill>
              </a:rPr>
              <a:t>www.aucc.ca</a:t>
            </a:r>
          </a:p>
          <a:p>
            <a:pPr>
              <a:buClr>
                <a:srgbClr val="008000"/>
              </a:buClr>
              <a:buNone/>
            </a:pPr>
            <a:r>
              <a:rPr lang="en-US" i="1" dirty="0" smtClean="0">
                <a:solidFill>
                  <a:srgbClr val="7D983A"/>
                </a:solidFill>
              </a:rPr>
              <a:t>    Association of Canadian Universities - programs and scholarships</a:t>
            </a:r>
          </a:p>
          <a:p>
            <a:pPr>
              <a:buClr>
                <a:srgbClr val="008000"/>
              </a:buClr>
            </a:pPr>
            <a:endParaRPr lang="en-US" b="1" i="1" u="sng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880" b="1" i="1" u="sng" dirty="0" smtClean="0">
                <a:solidFill>
                  <a:srgbClr val="7D983A"/>
                </a:solidFill>
              </a:rPr>
              <a:t>www.schoolfinder.com</a:t>
            </a:r>
            <a:r>
              <a:rPr lang="en-US" sz="2880" b="1" i="1" u="sng" dirty="0" smtClean="0">
                <a:solidFill>
                  <a:srgbClr val="7D983A"/>
                </a:solidFill>
                <a:hlinkClick r:id="rId3"/>
              </a:rPr>
              <a:t> </a:t>
            </a:r>
          </a:p>
          <a:p>
            <a:pPr>
              <a:buClr>
                <a:srgbClr val="008000"/>
              </a:buClr>
              <a:buNone/>
            </a:pPr>
            <a:r>
              <a:rPr lang="en-US" i="1" dirty="0" smtClean="0">
                <a:solidFill>
                  <a:srgbClr val="7D983A"/>
                </a:solidFill>
              </a:rPr>
              <a:t>   helping students find schools and schools find students</a:t>
            </a:r>
          </a:p>
          <a:p>
            <a:pPr>
              <a:buClr>
                <a:srgbClr val="008000"/>
              </a:buClr>
              <a:buNone/>
            </a:pPr>
            <a:r>
              <a:rPr lang="en-US" sz="2880" b="1" i="1" u="sng" dirty="0" smtClean="0">
                <a:solidFill>
                  <a:srgbClr val="7D983A"/>
                </a:solidFill>
                <a:hlinkClick r:id="rId3"/>
              </a:rPr>
              <a:t> </a:t>
            </a:r>
          </a:p>
          <a:p>
            <a:pPr>
              <a:buClr>
                <a:srgbClr val="008000"/>
              </a:buClr>
              <a:buFont typeface="Arial"/>
              <a:buChar char="•"/>
            </a:pPr>
            <a:r>
              <a:rPr lang="en-US" sz="2880" b="1" i="1" u="sng" dirty="0" smtClean="0">
                <a:solidFill>
                  <a:srgbClr val="7D983A"/>
                </a:solidFill>
              </a:rPr>
              <a:t>www.campusstarter.com</a:t>
            </a:r>
          </a:p>
          <a:p>
            <a:pPr>
              <a:buClr>
                <a:srgbClr val="008000"/>
              </a:buClr>
              <a:buNone/>
            </a:pPr>
            <a:r>
              <a:rPr lang="en-US" sz="2286" i="1" dirty="0" smtClean="0">
                <a:solidFill>
                  <a:srgbClr val="7D983A"/>
                </a:solidFill>
              </a:rPr>
              <a:t>    </a:t>
            </a:r>
            <a:r>
              <a:rPr lang="en-US" sz="2560" i="1" dirty="0" smtClean="0">
                <a:solidFill>
                  <a:srgbClr val="7D983A"/>
                </a:solidFill>
              </a:rPr>
              <a:t>Universities, colleges and private career colleges </a:t>
            </a:r>
          </a:p>
          <a:p>
            <a:pPr>
              <a:buClr>
                <a:srgbClr val="008000"/>
              </a:buClr>
              <a:buNone/>
            </a:pPr>
            <a:endParaRPr lang="en-US" b="1" i="1" u="sng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  <a:buFont typeface="Arial"/>
              <a:buChar char="•"/>
            </a:pPr>
            <a:r>
              <a:rPr lang="en-US" sz="2880" b="1" i="1" u="sng" dirty="0" smtClean="0">
                <a:solidFill>
                  <a:srgbClr val="7D983A"/>
                </a:solidFill>
              </a:rPr>
              <a:t>www.agritalent.ca </a:t>
            </a:r>
          </a:p>
          <a:p>
            <a:pPr>
              <a:buClr>
                <a:srgbClr val="008000"/>
              </a:buClr>
              <a:buNone/>
            </a:pPr>
            <a:r>
              <a:rPr lang="en-US" i="1" dirty="0" smtClean="0">
                <a:solidFill>
                  <a:srgbClr val="7D983A"/>
                </a:solidFill>
              </a:rPr>
              <a:t>     225 training and educational programs across Canada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818"/>
            <a:ext cx="8229600" cy="1219200"/>
          </a:xfrm>
        </p:spPr>
        <p:txBody>
          <a:bodyPr>
            <a:normAutofit/>
          </a:bodyPr>
          <a:lstStyle/>
          <a:p>
            <a:r>
              <a:rPr dirty="0" smtClean="0">
                <a:solidFill>
                  <a:srgbClr val="7D983A"/>
                </a:solidFill>
              </a:rPr>
              <a:t>Colleges and Universities</a:t>
            </a:r>
            <a:endParaRPr lang="en-US" dirty="0">
              <a:solidFill>
                <a:srgbClr val="7D983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pic>
        <p:nvPicPr>
          <p:cNvPr id="5" name="Content Placeholder 4" descr="landscape-industry-certified.gif"/>
          <p:cNvPicPr>
            <a:picLocks noGrp="1" noChangeAspect="1"/>
          </p:cNvPicPr>
          <p:nvPr>
            <p:ph idx="1"/>
          </p:nvPr>
        </p:nvPicPr>
        <p:blipFill>
          <a:blip r:embed="rId3"/>
          <a:srcRect t="-19842" b="-19842"/>
          <a:stretch>
            <a:fillRect/>
          </a:stretch>
        </p:blipFill>
        <p:spPr>
          <a:xfrm>
            <a:off x="4749799" y="0"/>
            <a:ext cx="2976371" cy="1600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818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rgbClr val="7D983A"/>
                </a:solidFill>
              </a:rPr>
              <a:t>Certification</a:t>
            </a:r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1752" y="800100"/>
            <a:ext cx="4811202" cy="45720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983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Technician (CLT)</a:t>
            </a:r>
          </a:p>
          <a:p>
            <a:pPr marL="731520" lvl="1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lang="en-US" sz="2600" dirty="0" smtClean="0">
                <a:solidFill>
                  <a:srgbClr val="7D983A"/>
                </a:solidFill>
              </a:rPr>
              <a:t>Hardscape Installation</a:t>
            </a:r>
          </a:p>
          <a:p>
            <a:pPr marL="731520" lvl="1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983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Softscape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7D983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Installation</a:t>
            </a:r>
          </a:p>
          <a:p>
            <a:pPr marL="731520" lvl="1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lang="en-US" sz="2600" baseline="0" dirty="0" smtClean="0">
                <a:solidFill>
                  <a:srgbClr val="7D983A"/>
                </a:solidFill>
              </a:rPr>
              <a:t>Turf</a:t>
            </a:r>
            <a:r>
              <a:rPr lang="en-US" sz="2600" dirty="0" smtClean="0">
                <a:solidFill>
                  <a:srgbClr val="7D983A"/>
                </a:solidFill>
              </a:rPr>
              <a:t> Maintenance</a:t>
            </a:r>
          </a:p>
          <a:p>
            <a:pPr marL="731520" lvl="1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983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Ornamental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7D983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Maintenance</a:t>
            </a:r>
          </a:p>
          <a:p>
            <a:pPr marL="731520" lvl="1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lang="en-US" sz="2600" noProof="0" dirty="0" smtClean="0">
                <a:solidFill>
                  <a:srgbClr val="7D983A"/>
                </a:solidFill>
              </a:rPr>
              <a:t>Retail Horticulturist</a:t>
            </a:r>
          </a:p>
          <a:p>
            <a:pPr marL="731520" lvl="1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lang="en-US" sz="2600" noProof="0" dirty="0" smtClean="0">
                <a:solidFill>
                  <a:srgbClr val="7D983A"/>
                </a:solidFill>
              </a:rPr>
              <a:t>Interior Plantscaping</a:t>
            </a:r>
          </a:p>
          <a:p>
            <a:pPr marL="274320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lang="en-US" sz="2600" noProof="0" dirty="0" smtClean="0">
                <a:solidFill>
                  <a:srgbClr val="7D983A"/>
                </a:solidFill>
              </a:rPr>
              <a:t>Designer (CLD)</a:t>
            </a:r>
          </a:p>
          <a:p>
            <a:pPr marL="274320" indent="-274320" defTabSz="914400">
              <a:spcBef>
                <a:spcPct val="20000"/>
              </a:spcBef>
              <a:buClr>
                <a:srgbClr val="008000"/>
              </a:buClr>
              <a:buSzPct val="85000"/>
              <a:buFont typeface="Wingdings 2"/>
              <a:buChar char=""/>
            </a:pPr>
            <a:r>
              <a:rPr lang="en-US" sz="2600" dirty="0" smtClean="0">
                <a:solidFill>
                  <a:srgbClr val="7D983A"/>
                </a:solidFill>
              </a:rPr>
              <a:t>Manager, Interior or Exterior (CLP)</a:t>
            </a:r>
            <a:endParaRPr lang="en-US" sz="2600" noProof="0" dirty="0" smtClean="0">
              <a:solidFill>
                <a:srgbClr val="7D983A"/>
              </a:solidFill>
            </a:endParaRPr>
          </a:p>
          <a:p>
            <a:pPr marL="731520" lvl="1" indent="-274320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IMG_3558.JPG"/>
          <p:cNvPicPr>
            <a:picLocks noChangeAspect="1"/>
          </p:cNvPicPr>
          <p:nvPr/>
        </p:nvPicPr>
        <p:blipFill>
          <a:blip r:embed="rId4"/>
          <a:srcRect r="3899"/>
          <a:stretch>
            <a:fillRect/>
          </a:stretch>
        </p:blipFill>
        <p:spPr>
          <a:xfrm>
            <a:off x="4507735" y="3304450"/>
            <a:ext cx="4179065" cy="3261450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228600"/>
            <a:ext cx="8153400" cy="1143000"/>
          </a:xfrm>
          <a:prstGeom prst="rect">
            <a:avLst/>
          </a:prstGeom>
          <a:solidFill>
            <a:srgbClr val="A2BF45"/>
          </a:solidFill>
          <a:ln>
            <a:solidFill>
              <a:srgbClr val="7D9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457200" y="228600"/>
            <a:ext cx="80772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oho Gothic Std" pitchFamily="34" charset="0"/>
              </a:rPr>
              <a:t>Join Us!</a:t>
            </a:r>
            <a:endParaRPr lang="en-US" sz="2800" b="1" dirty="0">
              <a:solidFill>
                <a:schemeClr val="bg1"/>
              </a:solidFill>
              <a:latin typeface="Soho Gothic Std" pitchFamily="34" charset="0"/>
              <a:ea typeface="+mj-ea"/>
              <a:cs typeface="+mj-cs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>
                <a:latin typeface="Gothic720 BT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0668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600200"/>
            <a:ext cx="5105400" cy="3797451"/>
          </a:xfrm>
          <a:prstGeom prst="rect">
            <a:avLst/>
          </a:prstGeom>
          <a:noFill/>
          <a:ln w="44450">
            <a:solidFill>
              <a:srgbClr val="7D983A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590800" y="56388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7D983A"/>
                </a:solidFill>
                <a:latin typeface="Gothic720 BT" pitchFamily="34" charset="0"/>
              </a:rPr>
              <a:t>“Leadership is the capacity to translate</a:t>
            </a:r>
          </a:p>
          <a:p>
            <a:r>
              <a:rPr lang="en-US" i="1" dirty="0" smtClean="0">
                <a:solidFill>
                  <a:srgbClr val="7D983A"/>
                </a:solidFill>
                <a:latin typeface="Gothic720 BT" pitchFamily="34" charset="0"/>
              </a:rPr>
              <a:t>Vision into reality.”</a:t>
            </a:r>
          </a:p>
          <a:p>
            <a:r>
              <a:rPr lang="en-US" b="1" dirty="0" smtClean="0">
                <a:solidFill>
                  <a:srgbClr val="7D983A"/>
                </a:solidFill>
                <a:latin typeface="Gothic720 BT" pitchFamily="34" charset="0"/>
              </a:rPr>
              <a:t>Warren G </a:t>
            </a:r>
            <a:r>
              <a:rPr lang="en-US" b="1" dirty="0" err="1" smtClean="0">
                <a:solidFill>
                  <a:srgbClr val="7D983A"/>
                </a:solidFill>
                <a:latin typeface="Gothic720 BT" pitchFamily="34" charset="0"/>
              </a:rPr>
              <a:t>Bennis</a:t>
            </a:r>
            <a:endParaRPr lang="en-US" b="1" dirty="0">
              <a:solidFill>
                <a:srgbClr val="7D983A"/>
              </a:solidFill>
              <a:latin typeface="Gothic720 BT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110"/>
            <a:ext cx="8229600" cy="4049889"/>
          </a:xfrm>
        </p:spPr>
        <p:txBody>
          <a:bodyPr/>
          <a:lstStyle/>
          <a:p>
            <a:pPr>
              <a:buClr>
                <a:srgbClr val="008000"/>
              </a:buCl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7D983A"/>
                </a:solidFill>
              </a:rPr>
              <a:t>Contact CNLA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rgbClr val="7D983A"/>
                </a:solidFill>
              </a:rPr>
              <a:t>www.canadanursery.com</a:t>
            </a:r>
          </a:p>
          <a:p>
            <a:pPr algn="ctr">
              <a:buNone/>
            </a:pPr>
            <a:r>
              <a:rPr lang="en-US" i="1" dirty="0" smtClean="0">
                <a:solidFill>
                  <a:srgbClr val="7D983A"/>
                </a:solidFill>
              </a:rPr>
              <a:t>click on Green Industry Careers and Professional Development </a:t>
            </a:r>
            <a:endParaRPr lang="en-US" dirty="0" smtClean="0">
              <a:solidFill>
                <a:srgbClr val="7D983A"/>
              </a:solidFill>
            </a:endParaRPr>
          </a:p>
          <a:p>
            <a:pPr algn="ctr">
              <a:buNone/>
            </a:pPr>
            <a:endParaRPr lang="en-US" sz="3000" dirty="0" smtClean="0">
              <a:solidFill>
                <a:srgbClr val="7D983A"/>
              </a:solidFill>
            </a:endParaRPr>
          </a:p>
          <a:p>
            <a:pPr>
              <a:buNone/>
            </a:pPr>
            <a:r>
              <a:rPr lang="en-US" sz="3000" dirty="0" smtClean="0">
                <a:solidFill>
                  <a:srgbClr val="7D983A"/>
                </a:solidFill>
              </a:rPr>
              <a:t>  </a:t>
            </a:r>
            <a:r>
              <a:rPr lang="en-US" dirty="0" smtClean="0">
                <a:solidFill>
                  <a:srgbClr val="7D983A"/>
                </a:solidFill>
              </a:rPr>
              <a:t>Contact your local association: </a:t>
            </a:r>
          </a:p>
          <a:p>
            <a:pPr algn="ctr">
              <a:buNone/>
            </a:pPr>
            <a:r>
              <a:rPr lang="en-US" sz="3000" b="1" dirty="0" smtClean="0">
                <a:solidFill>
                  <a:srgbClr val="7D983A"/>
                </a:solidFill>
              </a:rPr>
              <a:t>www.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666"/>
            <a:ext cx="8229600" cy="124177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D983A"/>
                </a:solidFill>
              </a:rPr>
              <a:t>Start your career in </a:t>
            </a:r>
            <a:br>
              <a:rPr lang="en-US" dirty="0" smtClean="0">
                <a:solidFill>
                  <a:srgbClr val="7D983A"/>
                </a:solidFill>
              </a:rPr>
            </a:br>
            <a:r>
              <a:rPr lang="en-US" dirty="0" smtClean="0">
                <a:solidFill>
                  <a:srgbClr val="7D983A"/>
                </a:solidFill>
              </a:rPr>
              <a:t>Landscape Horticulture today!</a:t>
            </a:r>
            <a:endParaRPr lang="en-US" dirty="0">
              <a:solidFill>
                <a:srgbClr val="7D983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110"/>
            <a:ext cx="8229600" cy="4049889"/>
          </a:xfrm>
        </p:spPr>
        <p:txBody>
          <a:bodyPr/>
          <a:lstStyle/>
          <a:p>
            <a:pPr>
              <a:buClr>
                <a:srgbClr val="008000"/>
              </a:buClr>
              <a:buNone/>
            </a:pPr>
            <a:r>
              <a:rPr lang="en-US" dirty="0" smtClean="0"/>
              <a:t>	</a:t>
            </a:r>
            <a:endParaRPr lang="en-US" sz="3000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7000"/>
            <a:ext cx="9144000" cy="121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3914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D983A"/>
                </a:solidFill>
              </a:rPr>
              <a:t>Is a provincial Association with  over 2400 Member firms with over 10,000 employees</a:t>
            </a:r>
          </a:p>
          <a:p>
            <a:pPr>
              <a:buNone/>
            </a:pPr>
            <a:endParaRPr lang="en-US" dirty="0" smtClean="0">
              <a:solidFill>
                <a:srgbClr val="7D983A"/>
              </a:solidFill>
            </a:endParaRPr>
          </a:p>
          <a:p>
            <a:r>
              <a:rPr lang="en-US" b="1" i="1" dirty="0" smtClean="0">
                <a:solidFill>
                  <a:srgbClr val="7D983A"/>
                </a:solidFill>
              </a:rPr>
              <a:t>“Landscape Ontario’s mission is to be the leader in representing, promoting and fostering a </a:t>
            </a:r>
            <a:r>
              <a:rPr lang="en-US" b="1" i="1" dirty="0" err="1" smtClean="0">
                <a:solidFill>
                  <a:srgbClr val="7D983A"/>
                </a:solidFill>
              </a:rPr>
              <a:t>favourable</a:t>
            </a:r>
            <a:r>
              <a:rPr lang="en-US" b="1" i="1" dirty="0" smtClean="0">
                <a:solidFill>
                  <a:srgbClr val="7D983A"/>
                </a:solidFill>
              </a:rPr>
              <a:t> climate for the advancement of the horticultural industry in Ontario”</a:t>
            </a:r>
            <a:endParaRPr lang="en-US" dirty="0" smtClean="0">
              <a:solidFill>
                <a:srgbClr val="7D983A"/>
              </a:solidFill>
            </a:endParaRPr>
          </a:p>
          <a:p>
            <a:endParaRPr lang="en-US" dirty="0" smtClean="0">
              <a:solidFill>
                <a:srgbClr val="7D983A"/>
              </a:solidFill>
            </a:endParaRPr>
          </a:p>
        </p:txBody>
      </p:sp>
      <p:pic>
        <p:nvPicPr>
          <p:cNvPr id="1026" name="Picture 2" descr="C:\Documents and Settings\mwasilewski\My Documents\CHT - Now LIC\2010\Powerpoint photos n templates\LO logo LO on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6964363" cy="1066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1628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7D983A"/>
                </a:solidFill>
              </a:rPr>
              <a:t>Is a program developed by L.O., defining our members as the GREEN Industry working together to promote the joys and benefits of plants and landscapes.</a:t>
            </a:r>
          </a:p>
          <a:p>
            <a:endParaRPr lang="en-US" sz="2400" dirty="0" smtClean="0">
              <a:solidFill>
                <a:srgbClr val="7D983A"/>
              </a:solidFill>
            </a:endParaRPr>
          </a:p>
          <a:p>
            <a:r>
              <a:rPr lang="en-US" sz="2400" dirty="0" smtClean="0">
                <a:solidFill>
                  <a:srgbClr val="7D983A"/>
                </a:solidFill>
              </a:rPr>
              <a:t>Our Motto is: ‘ Lets Landscape Ontario, with Green For Life!’</a:t>
            </a:r>
          </a:p>
          <a:p>
            <a:pPr>
              <a:buNone/>
            </a:pPr>
            <a:endParaRPr lang="en-US" sz="2400" dirty="0" smtClean="0">
              <a:solidFill>
                <a:srgbClr val="7D983A"/>
              </a:solidFill>
            </a:endParaRPr>
          </a:p>
        </p:txBody>
      </p:sp>
      <p:pic>
        <p:nvPicPr>
          <p:cNvPr id="2050" name="Picture 2" descr="C:\Documents and Settings\mwasilewski\My Documents\CHT - Now LIC\2010\Powerpoint photos n templates\LO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700" y="4838700"/>
            <a:ext cx="4191000" cy="1268668"/>
          </a:xfrm>
          <a:prstGeom prst="rect">
            <a:avLst/>
          </a:prstGeom>
          <a:noFill/>
        </p:spPr>
      </p:pic>
      <p:pic>
        <p:nvPicPr>
          <p:cNvPr id="2051" name="Picture 3" descr="C:\Documents and Settings\mwasilewski\My Documents\CHT - Now LIC\2010\Powerpoint photos n templates\gf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4059238" cy="7413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3" y="1154425"/>
            <a:ext cx="5510529" cy="5246096"/>
          </a:xfrm>
        </p:spPr>
        <p:txBody>
          <a:bodyPr>
            <a:noAutofit/>
          </a:bodyPr>
          <a:lstStyle/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  <a:cs typeface="Times New Roman" pitchFamily="18" charset="0"/>
              </a:rPr>
              <a:t>Contributes over $14 Billion to the Canadian Economy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  <a:cs typeface="Times New Roman" pitchFamily="18" charset="0"/>
              </a:rPr>
              <a:t>Over 130,000 employed today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  <a:cs typeface="Times New Roman" pitchFamily="18" charset="0"/>
              </a:rPr>
              <a:t>Ontario represents over 50% of the Canadian Industry.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Busy, knowledgeable consumers want instant quality landscapes</a:t>
            </a:r>
            <a:endParaRPr lang="en-US" sz="2000" dirty="0" smtClean="0">
              <a:solidFill>
                <a:srgbClr val="7D983A"/>
              </a:solidFill>
              <a:cs typeface="Times New Roman" pitchFamily="18" charset="0"/>
            </a:endParaRP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  <a:cs typeface="Times New Roman" pitchFamily="18" charset="0"/>
              </a:rPr>
              <a:t>No other industry enhances the environment better!</a:t>
            </a:r>
            <a:r>
              <a:rPr lang="en-US" sz="2000" dirty="0" smtClean="0">
                <a:solidFill>
                  <a:srgbClr val="7D983A"/>
                </a:solidFill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The original green industry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solidFill>
                  <a:srgbClr val="7D983A"/>
                </a:solidFill>
              </a:rPr>
              <a:t>“</a:t>
            </a:r>
            <a:r>
              <a:rPr lang="en-US" sz="2000" i="1" dirty="0" smtClean="0">
                <a:solidFill>
                  <a:srgbClr val="7D983A"/>
                </a:solidFill>
              </a:rPr>
              <a:t>Colour it green with trees” </a:t>
            </a:r>
            <a:r>
              <a:rPr lang="en-US" sz="2000" dirty="0" smtClean="0">
                <a:solidFill>
                  <a:srgbClr val="7D983A"/>
                </a:solidFill>
              </a:rPr>
              <a:t>  </a:t>
            </a:r>
          </a:p>
          <a:p>
            <a:pPr>
              <a:buClr>
                <a:srgbClr val="008000"/>
              </a:buClr>
              <a:buNone/>
            </a:pPr>
            <a:r>
              <a:rPr lang="en-US" sz="2000" dirty="0" smtClean="0">
                <a:solidFill>
                  <a:srgbClr val="7D983A"/>
                </a:solidFill>
              </a:rPr>
              <a:t>      (author unknown) </a:t>
            </a:r>
          </a:p>
          <a:p>
            <a:pPr>
              <a:buClr>
                <a:srgbClr val="008000"/>
              </a:buClr>
            </a:pPr>
            <a:endParaRPr lang="en-US" sz="2800" dirty="0" smtClean="0">
              <a:solidFill>
                <a:srgbClr val="7D983A"/>
              </a:solidFill>
              <a:latin typeface="Gothic720 BT"/>
              <a:cs typeface="Times New Roman" pitchFamily="18" charset="0"/>
            </a:endParaRPr>
          </a:p>
          <a:p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202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D983A"/>
                </a:solidFill>
              </a:rPr>
              <a:t>Landscape Horticulture Industry</a:t>
            </a:r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37990" y="20889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U:\Event Pictures\2008 Event Pictures\Toronto Golf 2008\DSC09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2282" y="1352876"/>
            <a:ext cx="3023870" cy="4031827"/>
          </a:xfrm>
          <a:prstGeom prst="rect">
            <a:avLst/>
          </a:prstGeom>
          <a:noFill/>
          <a:ln w="31750">
            <a:solidFill>
              <a:srgbClr val="7D983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3" y="1239693"/>
            <a:ext cx="5510529" cy="5160827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</a:pPr>
            <a:r>
              <a:rPr lang="en-US" sz="2200" dirty="0" smtClean="0">
                <a:solidFill>
                  <a:srgbClr val="7D983A"/>
                </a:solidFill>
              </a:rPr>
              <a:t>Is a growing industry - literally! </a:t>
            </a:r>
          </a:p>
          <a:p>
            <a:pPr>
              <a:buClr>
                <a:srgbClr val="008000"/>
              </a:buClr>
            </a:pPr>
            <a:r>
              <a:rPr lang="en-US" sz="2200" dirty="0" smtClean="0">
                <a:solidFill>
                  <a:srgbClr val="7D983A"/>
                </a:solidFill>
              </a:rPr>
              <a:t>Is expected to double in size by 2021</a:t>
            </a:r>
          </a:p>
          <a:p>
            <a:pPr>
              <a:buClr>
                <a:srgbClr val="008000"/>
              </a:buClr>
            </a:pPr>
            <a:r>
              <a:rPr lang="en-US" sz="2200" dirty="0" smtClean="0">
                <a:solidFill>
                  <a:srgbClr val="7D983A"/>
                </a:solidFill>
              </a:rPr>
              <a:t>50% of the industry is expected to retire in the next 5-10 years, leaving a huge gap in the number of skilled workers required to meet the growing needs of green spaces</a:t>
            </a:r>
          </a:p>
          <a:p>
            <a:pPr>
              <a:buClr>
                <a:srgbClr val="008000"/>
              </a:buClr>
            </a:pPr>
            <a:r>
              <a:rPr lang="en-US" sz="2200" dirty="0" smtClean="0">
                <a:solidFill>
                  <a:srgbClr val="7D983A"/>
                </a:solidFill>
              </a:rPr>
              <a:t>Every day is EARTH DAY!</a:t>
            </a:r>
          </a:p>
          <a:p>
            <a:pPr>
              <a:buClr>
                <a:srgbClr val="008000"/>
              </a:buClr>
            </a:pPr>
            <a:r>
              <a:rPr lang="en-US" sz="2200" dirty="0" smtClean="0">
                <a:solidFill>
                  <a:srgbClr val="7D983A"/>
                </a:solidFill>
              </a:rPr>
              <a:t>“</a:t>
            </a:r>
            <a:r>
              <a:rPr lang="en-US" sz="2200" i="1" dirty="0" smtClean="0">
                <a:solidFill>
                  <a:srgbClr val="7D983A"/>
                </a:solidFill>
              </a:rPr>
              <a:t>Plan and Plant for a Better Tomorrow</a:t>
            </a:r>
            <a:r>
              <a:rPr lang="en-US" sz="2200" dirty="0" smtClean="0">
                <a:solidFill>
                  <a:srgbClr val="7D983A"/>
                </a:solidFill>
              </a:rPr>
              <a:t>”   (J.C. Raulston)</a:t>
            </a:r>
            <a:endParaRPr lang="en-US" sz="2200" dirty="0">
              <a:solidFill>
                <a:srgbClr val="7D983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171"/>
            <a:ext cx="8229600" cy="87685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D983A"/>
                </a:solidFill>
              </a:rPr>
              <a:t>Landscape Horticulture Industry</a:t>
            </a:r>
            <a:endParaRPr lang="en-US" dirty="0">
              <a:solidFill>
                <a:srgbClr val="7D98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37990" y="20889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82" y="1239693"/>
            <a:ext cx="3018114" cy="4324562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7D983A"/>
                </a:solidFill>
              </a:rPr>
              <a:t>3 distinct sectors</a:t>
            </a:r>
          </a:p>
          <a:p>
            <a:pPr lvl="1">
              <a:buNone/>
            </a:pPr>
            <a:endParaRPr lang="en-US" sz="2800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800" dirty="0" smtClean="0">
                <a:solidFill>
                  <a:srgbClr val="7D983A"/>
                </a:solidFill>
              </a:rPr>
              <a:t>Nursery / Production</a:t>
            </a:r>
          </a:p>
          <a:p>
            <a:pPr>
              <a:buClr>
                <a:srgbClr val="008000"/>
              </a:buClr>
              <a:buNone/>
            </a:pPr>
            <a:endParaRPr lang="en-US" sz="2800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800" dirty="0" smtClean="0">
                <a:solidFill>
                  <a:srgbClr val="7D983A"/>
                </a:solidFill>
              </a:rPr>
              <a:t>Garden Centre</a:t>
            </a:r>
          </a:p>
          <a:p>
            <a:pPr>
              <a:buClr>
                <a:srgbClr val="008000"/>
              </a:buClr>
              <a:buNone/>
            </a:pPr>
            <a:endParaRPr lang="en-US" sz="2800" dirty="0" smtClean="0">
              <a:solidFill>
                <a:srgbClr val="7D983A"/>
              </a:solidFill>
            </a:endParaRPr>
          </a:p>
          <a:p>
            <a:pPr>
              <a:buClr>
                <a:srgbClr val="008000"/>
              </a:buClr>
            </a:pPr>
            <a:r>
              <a:rPr lang="en-US" sz="2800" dirty="0" smtClean="0">
                <a:solidFill>
                  <a:srgbClr val="7D983A"/>
                </a:solidFill>
              </a:rPr>
              <a:t>Landscape</a:t>
            </a:r>
            <a:endParaRPr lang="en-US" sz="2800" dirty="0">
              <a:solidFill>
                <a:srgbClr val="7D983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rgbClr val="7D983A"/>
                </a:solidFill>
              </a:rPr>
              <a:t>Great career opportunities</a:t>
            </a:r>
            <a:endParaRPr lang="en-US" dirty="0">
              <a:solidFill>
                <a:srgbClr val="7D983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371600"/>
            <a:ext cx="3048000" cy="4369700"/>
          </a:xfrm>
          <a:prstGeom prst="rect">
            <a:avLst/>
          </a:prstGeom>
          <a:ln w="25400">
            <a:solidFill>
              <a:srgbClr val="7D983A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12997" name="Content Placeholder 2"/>
          <p:cNvSpPr>
            <a:spLocks noGrp="1"/>
          </p:cNvSpPr>
          <p:nvPr>
            <p:ph idx="1"/>
          </p:nvPr>
        </p:nvSpPr>
        <p:spPr>
          <a:xfrm>
            <a:off x="457647" y="966138"/>
            <a:ext cx="8228707" cy="5358928"/>
          </a:xfrm>
        </p:spPr>
        <p:txBody>
          <a:bodyPr lIns="64291" tIns="32146" rIns="64291" bIns="32146">
            <a:normAutofit/>
          </a:bodyPr>
          <a:lstStyle/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Plant Propagator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Inventory Controller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Field Foreperson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Field Superintendent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Soil or IPM Specialist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Manager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Salesperson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Sales Manager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Shipping Foreperson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Broker</a:t>
            </a:r>
          </a:p>
        </p:txBody>
      </p:sp>
      <p:sp>
        <p:nvSpPr>
          <p:cNvPr id="212994" name="Title 1"/>
          <p:cNvSpPr>
            <a:spLocks noGrp="1"/>
          </p:cNvSpPr>
          <p:nvPr>
            <p:ph type="title"/>
          </p:nvPr>
        </p:nvSpPr>
        <p:spPr>
          <a:xfrm>
            <a:off x="301752" y="608076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Nursery Production</a:t>
            </a:r>
            <a:b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2998" name="Picture 6" descr="DSCF3836.JPG"/>
          <p:cNvPicPr>
            <a:picLocks noChangeAspect="1"/>
          </p:cNvPicPr>
          <p:nvPr/>
        </p:nvPicPr>
        <p:blipFill>
          <a:blip r:embed="rId3"/>
          <a:srcRect l="22362" t="27521" r="20856"/>
          <a:stretch>
            <a:fillRect/>
          </a:stretch>
        </p:blipFill>
        <p:spPr bwMode="auto">
          <a:xfrm>
            <a:off x="4359598" y="966138"/>
            <a:ext cx="4476554" cy="4741639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14021" name="Content Placeholder 2"/>
          <p:cNvSpPr>
            <a:spLocks noGrp="1"/>
          </p:cNvSpPr>
          <p:nvPr>
            <p:ph idx="1"/>
          </p:nvPr>
        </p:nvSpPr>
        <p:spPr>
          <a:xfrm>
            <a:off x="1231815" y="4325257"/>
            <a:ext cx="7171958" cy="2042795"/>
          </a:xfrm>
        </p:spPr>
        <p:txBody>
          <a:bodyPr lIns="64291" tIns="32146" rIns="64291" bIns="32146"/>
          <a:lstStyle/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Buyer, Merchandiser, Salesperson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Manager, Greenhouse Manager</a:t>
            </a:r>
          </a:p>
          <a:p>
            <a:pPr eaLnBrk="1" hangingPunct="1">
              <a:buClr>
                <a:srgbClr val="7EB606"/>
              </a:buClr>
            </a:pPr>
            <a:r>
              <a:rPr lang="en-US" sz="2400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Specialists: Perennials, Nursery Stock, Promotion and Marketing Specialists</a:t>
            </a:r>
          </a:p>
          <a:p>
            <a:pPr eaLnBrk="1" hangingPunct="1">
              <a:buClr>
                <a:srgbClr val="7EB606"/>
              </a:buClr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4018" name="Title 1"/>
          <p:cNvSpPr>
            <a:spLocks noGrp="1"/>
          </p:cNvSpPr>
          <p:nvPr>
            <p:ph type="title"/>
          </p:nvPr>
        </p:nvSpPr>
        <p:spPr>
          <a:xfrm>
            <a:off x="609600" y="4078514"/>
            <a:ext cx="8534400" cy="75895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  <a:t>Garden Centre</a:t>
            </a:r>
            <a:br>
              <a:rPr lang="en-US" sz="3600" b="1" dirty="0" smtClean="0">
                <a:solidFill>
                  <a:srgbClr val="7D983A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7D983A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4022" name="Picture 6" descr="DSCF2749.JPG"/>
          <p:cNvPicPr>
            <a:picLocks noChangeAspect="1"/>
          </p:cNvPicPr>
          <p:nvPr/>
        </p:nvPicPr>
        <p:blipFill>
          <a:blip r:embed="rId3"/>
          <a:srcRect l="-1289" t="35548" b="6880"/>
          <a:stretch>
            <a:fillRect/>
          </a:stretch>
        </p:blipFill>
        <p:spPr bwMode="auto">
          <a:xfrm>
            <a:off x="-375510" y="-587800"/>
            <a:ext cx="9593943" cy="4053185"/>
          </a:xfrm>
          <a:prstGeom prst="rect">
            <a:avLst/>
          </a:prstGeom>
          <a:noFill/>
          <a:ln w="25400">
            <a:solidFill>
              <a:srgbClr val="7D983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3011</TotalTime>
  <Words>750</Words>
  <Application>Microsoft Office PowerPoint</Application>
  <PresentationFormat>On-screen Show (4:3)</PresentationFormat>
  <Paragraphs>228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Paper</vt:lpstr>
      <vt:lpstr>Slide 1</vt:lpstr>
      <vt:lpstr>Careers in Landscape Horticulture</vt:lpstr>
      <vt:lpstr>Slide 3</vt:lpstr>
      <vt:lpstr>Slide 4</vt:lpstr>
      <vt:lpstr>Landscape Horticulture Industry</vt:lpstr>
      <vt:lpstr>Landscape Horticulture Industry</vt:lpstr>
      <vt:lpstr>Great career opportunities</vt:lpstr>
      <vt:lpstr>Nursery Production </vt:lpstr>
      <vt:lpstr>                    Garden Centre </vt:lpstr>
      <vt:lpstr>Landscape Architect and Designer </vt:lpstr>
      <vt:lpstr>Landscape Contracting </vt:lpstr>
      <vt:lpstr>    Grounds Management  and Lawn Care </vt:lpstr>
      <vt:lpstr>   Parks &amp; Recreation </vt:lpstr>
      <vt:lpstr>Interior Plantscaping </vt:lpstr>
      <vt:lpstr>Floriculture </vt:lpstr>
      <vt:lpstr>Irrigation Contracting </vt:lpstr>
      <vt:lpstr>    Golf Courses  </vt:lpstr>
      <vt:lpstr>Botanical Gardens and Arboreta </vt:lpstr>
      <vt:lpstr>Green Roofs and Green Walls  </vt:lpstr>
      <vt:lpstr>The Landscape Horticulture Industry</vt:lpstr>
      <vt:lpstr>Many Pathways to success…..</vt:lpstr>
      <vt:lpstr>Apprenticeship</vt:lpstr>
      <vt:lpstr>Colleges and Universities</vt:lpstr>
      <vt:lpstr>Colleges and Universities</vt:lpstr>
      <vt:lpstr>Certification</vt:lpstr>
      <vt:lpstr>Slide 26</vt:lpstr>
      <vt:lpstr>Start your career in  Landscape Horticulture today!</vt:lpstr>
      <vt:lpstr>Slide 28</vt:lpstr>
    </vt:vector>
  </TitlesOfParts>
  <Company>CNLA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Careers in Landscape Horticulture</dc:title>
  <dc:creator>Joel Beatson</dc:creator>
  <cp:lastModifiedBy>mike wasilewski</cp:lastModifiedBy>
  <cp:revision>31</cp:revision>
  <dcterms:created xsi:type="dcterms:W3CDTF">2011-04-29T12:14:49Z</dcterms:created>
  <dcterms:modified xsi:type="dcterms:W3CDTF">2011-05-20T15:09:00Z</dcterms:modified>
</cp:coreProperties>
</file>